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1" r:id="rId6"/>
    <p:sldId id="264"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40" autoAdjust="0"/>
    <p:restoredTop sz="94660"/>
  </p:normalViewPr>
  <p:slideViewPr>
    <p:cSldViewPr>
      <p:cViewPr varScale="1">
        <p:scale>
          <a:sx n="86" d="100"/>
          <a:sy n="86" d="100"/>
        </p:scale>
        <p:origin x="96" y="606"/>
      </p:cViewPr>
      <p:guideLst>
        <p:guide orient="horz" pos="197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27/06/2022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B28E3928-1AF9-4754-AEC5-36B8A96076B6}" type="slidenum">
              <a:rPr lang="es-MX" smtClean="0"/>
              <a:t>1</a:t>
            </a:fld>
            <a:endParaRPr lang="es-MX"/>
          </a:p>
        </p:txBody>
      </p:sp>
    </p:spTree>
    <p:extLst>
      <p:ext uri="{BB962C8B-B14F-4D97-AF65-F5344CB8AC3E}">
        <p14:creationId xmlns:p14="http://schemas.microsoft.com/office/powerpoint/2010/main" val="64676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4"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ABBE0FAB-B275-47AD-818A-54CB6265EC45}"/>
              </a:ext>
            </a:extLst>
          </p:cNvPr>
          <p:cNvSpPr>
            <a:spLocks noGrp="1"/>
          </p:cNvSpPr>
          <p:nvPr>
            <p:ph type="title"/>
          </p:nvPr>
        </p:nvSpPr>
        <p:spPr>
          <a:xfrm>
            <a:off x="4932040" y="692696"/>
            <a:ext cx="2232248"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Uniformes Escolares</a:t>
            </a:r>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8"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77322321-2C29-493C-8CA1-2E1EA61DB707}"/>
              </a:ext>
            </a:extLst>
          </p:cNvPr>
          <p:cNvSpPr>
            <a:spLocks noGrp="1"/>
          </p:cNvSpPr>
          <p:nvPr>
            <p:ph type="title"/>
          </p:nvPr>
        </p:nvSpPr>
        <p:spPr>
          <a:xfrm>
            <a:off x="4932040" y="692696"/>
            <a:ext cx="2232248"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Uniformes Escolares</a:t>
            </a:r>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669360"/>
            <a:ext cx="9169245" cy="215444"/>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1188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5" cstate="print">
            <a:extLst>
              <a:ext uri="{BEBA8EAE-BF5A-486C-A8C5-ECC9F3942E4B}">
                <a14:imgProps xmlns:a14="http://schemas.microsoft.com/office/drawing/2010/main">
                  <a14:imgLayer r:embed="rId6">
                    <a14:imgEffect>
                      <a14:backgroundRemoval t="0" b="58311" l="0" r="100000">
                        <a14:foregroundMark x1="98529" y1="43324" x2="490" y2="44687"/>
                        <a14:foregroundMark x1="18627" y1="37602" x2="73693" y2="37602"/>
                        <a14:foregroundMark x1="41176" y1="24796" x2="23529" y2="23706"/>
                        <a14:foregroundMark x1="7353" y1="5722" x2="0" y2="5450"/>
                        <a14:foregroundMark x1="96405" y1="2997" x2="83497" y2="11717"/>
                        <a14:foregroundMark x1="92647" y1="11989" x2="90850" y2="24523"/>
                        <a14:foregroundMark x1="93137" y1="44687" x2="97386" y2="45504"/>
                        <a14:backgroundMark x1="99510" y1="2997" x2="93627" y2="17439"/>
                        <a14:backgroundMark x1="93627" y1="17439" x2="99183" y2="47139"/>
                      </a14:backgroundRemoval>
                    </a14:imgEffect>
                  </a14:imgLayer>
                </a14:imgProps>
              </a:ext>
              <a:ext uri="{28A0092B-C50C-407E-A947-70E740481C1C}">
                <a14:useLocalDpi xmlns:a14="http://schemas.microsoft.com/office/drawing/2010/main" val="0"/>
              </a:ext>
            </a:extLst>
          </a:blip>
          <a:srcRect r="8574" b="53919"/>
          <a:stretch/>
        </p:blipFill>
        <p:spPr>
          <a:xfrm flipH="1" flipV="1">
            <a:off x="2015406" y="-27384"/>
            <a:ext cx="7132988" cy="1188000"/>
          </a:xfrm>
          <a:prstGeom prst="rect">
            <a:avLst/>
          </a:prstGeom>
        </p:spPr>
      </p:pic>
      <p:sp>
        <p:nvSpPr>
          <p:cNvPr id="20" name="19 CuadroTexto"/>
          <p:cNvSpPr txBox="1"/>
          <p:nvPr/>
        </p:nvSpPr>
        <p:spPr>
          <a:xfrm>
            <a:off x="3366824" y="92297"/>
            <a:ext cx="5357863"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INFORME DE LA EVALUACIÓN ESPECÍFICA DE DESEMPEÑO </a:t>
            </a:r>
          </a:p>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2021</a:t>
            </a:r>
          </a:p>
        </p:txBody>
      </p:sp>
      <p:sp>
        <p:nvSpPr>
          <p:cNvPr id="28" name="27 CuadroTexto"/>
          <p:cNvSpPr txBox="1"/>
          <p:nvPr userDrawn="1"/>
        </p:nvSpPr>
        <p:spPr>
          <a:xfrm>
            <a:off x="8309954" y="6669360"/>
            <a:ext cx="829469" cy="215444"/>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4932040" y="692696"/>
            <a:ext cx="2232248"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Uniformes Escolares</a:t>
            </a:r>
          </a:p>
        </p:txBody>
      </p:sp>
      <p:sp>
        <p:nvSpPr>
          <p:cNvPr id="30"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11" name="10 Elipse"/>
          <p:cNvSpPr/>
          <p:nvPr userDrawn="1"/>
        </p:nvSpPr>
        <p:spPr>
          <a:xfrm>
            <a:off x="1475656" y="-20184"/>
            <a:ext cx="1079500" cy="117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10" name="9 Imagen" descr="Logotipo&#10;&#10;Descripción generada automáticamente"/>
          <p:cNvPicPr/>
          <p:nvPr userDrawn="1"/>
        </p:nvPicPr>
        <p:blipFill>
          <a:blip r:embed="rId7" cstate="print">
            <a:extLst>
              <a:ext uri="{28A0092B-C50C-407E-A947-70E740481C1C}">
                <a14:useLocalDpi xmlns:a14="http://schemas.microsoft.com/office/drawing/2010/main" val="0"/>
              </a:ext>
            </a:extLst>
          </a:blip>
          <a:stretch>
            <a:fillRect/>
          </a:stretch>
        </p:blipFill>
        <p:spPr>
          <a:xfrm>
            <a:off x="119019" y="92297"/>
            <a:ext cx="2232247" cy="924288"/>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uniformesyutilesescolares.sinaloa.gob.mx/" TargetMode="Externa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Tabla"/>
          <p:cNvGraphicFramePr>
            <a:graphicFrameLocks noGrp="1"/>
          </p:cNvGraphicFramePr>
          <p:nvPr>
            <p:extLst>
              <p:ext uri="{D42A27DB-BD31-4B8C-83A1-F6EECF244321}">
                <p14:modId xmlns:p14="http://schemas.microsoft.com/office/powerpoint/2010/main" val="4277805804"/>
              </p:ext>
            </p:extLst>
          </p:nvPr>
        </p:nvGraphicFramePr>
        <p:xfrm>
          <a:off x="755576" y="1541181"/>
          <a:ext cx="8136904" cy="3832035"/>
        </p:xfrm>
        <a:graphic>
          <a:graphicData uri="http://schemas.openxmlformats.org/drawingml/2006/table">
            <a:tbl>
              <a:tblPr firstRow="1" bandRow="1">
                <a:effectLst/>
                <a:tableStyleId>{5C22544A-7EE6-4342-B048-85BDC9FD1C3A}</a:tableStyleId>
              </a:tblPr>
              <a:tblGrid>
                <a:gridCol w="8136904">
                  <a:extLst>
                    <a:ext uri="{9D8B030D-6E8A-4147-A177-3AD203B41FA5}">
                      <a16:colId xmlns:a16="http://schemas.microsoft.com/office/drawing/2014/main" val="20000"/>
                    </a:ext>
                  </a:extLst>
                </a:gridCol>
              </a:tblGrid>
              <a:tr h="3744416">
                <a:tc>
                  <a:txBody>
                    <a:bodyPr/>
                    <a:lstStyle/>
                    <a:p>
                      <a:pPr algn="just">
                        <a:lnSpc>
                          <a:spcPct val="150000"/>
                        </a:lnSpc>
                      </a:pPr>
                      <a:r>
                        <a:rPr lang="es-MX" sz="1100" b="0" kern="1200" dirty="0">
                          <a:solidFill>
                            <a:schemeClr val="tx1"/>
                          </a:solidFill>
                          <a:effectLst/>
                          <a:latin typeface="Mestiza" pitchFamily="50" charset="0"/>
                          <a:ea typeface="+mn-ea"/>
                          <a:cs typeface="+mn-cs"/>
                        </a:rPr>
                        <a:t>El objetivo del programa </a:t>
                      </a:r>
                      <a:r>
                        <a:rPr lang="es-MX" sz="1100" b="1" i="0" kern="1200" dirty="0">
                          <a:solidFill>
                            <a:schemeClr val="tx1"/>
                          </a:solidFill>
                          <a:effectLst/>
                          <a:latin typeface="Mestiza" pitchFamily="50" charset="0"/>
                          <a:ea typeface="+mn-ea"/>
                          <a:cs typeface="+mn-cs"/>
                        </a:rPr>
                        <a:t>Uniformes Escolares</a:t>
                      </a:r>
                      <a:r>
                        <a:rPr lang="es-MX" sz="1100" b="0" kern="1200" dirty="0">
                          <a:solidFill>
                            <a:schemeClr val="tx1"/>
                          </a:solidFill>
                          <a:effectLst/>
                          <a:latin typeface="Mestiza" pitchFamily="50" charset="0"/>
                          <a:ea typeface="+mn-ea"/>
                          <a:cs typeface="+mn-cs"/>
                        </a:rPr>
                        <a:t> primordial es garantizar la dotación de dos uniformes y un par de calzado deportivo (éste es solo para alumnos de nivel preescolar). La población objetivo del programa es para todos los alumnos inscritos en Educación Básica de Escuelas Públicas en el estado de Sinaloa (EBEPS).</a:t>
                      </a:r>
                    </a:p>
                    <a:p>
                      <a:pPr algn="just">
                        <a:lnSpc>
                          <a:spcPct val="150000"/>
                        </a:lnSpc>
                      </a:pPr>
                      <a:endParaRPr lang="es-MX" sz="1100" b="0" kern="1200" dirty="0">
                        <a:solidFill>
                          <a:schemeClr val="tx1"/>
                        </a:solidFill>
                        <a:effectLst/>
                        <a:latin typeface="Mestiza" pitchFamily="50" charset="0"/>
                        <a:ea typeface="+mn-ea"/>
                        <a:cs typeface="+mn-cs"/>
                      </a:endParaRPr>
                    </a:p>
                    <a:p>
                      <a:pPr marL="171450" indent="-171450" algn="just">
                        <a:lnSpc>
                          <a:spcPct val="150000"/>
                        </a:lnSpc>
                        <a:buFont typeface="Wingdings" panose="05000000000000000000" pitchFamily="2" charset="2"/>
                        <a:buChar char="Ø"/>
                      </a:pPr>
                      <a:r>
                        <a:rPr lang="es-MX" sz="1100" b="0" kern="1200" dirty="0">
                          <a:solidFill>
                            <a:schemeClr val="tx1"/>
                          </a:solidFill>
                          <a:effectLst/>
                          <a:latin typeface="Mestiza" pitchFamily="50" charset="0"/>
                          <a:ea typeface="+mn-ea"/>
                          <a:cs typeface="+mn-cs"/>
                        </a:rPr>
                        <a:t>Actividades que realiza el programa:</a:t>
                      </a:r>
                    </a:p>
                    <a:p>
                      <a:pPr marL="288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Actividad 1.1. Obtención de los padrones de beneficiarios.</a:t>
                      </a:r>
                    </a:p>
                    <a:p>
                      <a:pPr marL="288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Actividad 1.2. Certificación de proveedores</a:t>
                      </a:r>
                    </a:p>
                    <a:p>
                      <a:pPr marL="288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Actividad 1.3. Actualización del manual de especificaciones técnicas para los avíos y confección de los uniformes.</a:t>
                      </a:r>
                    </a:p>
                    <a:p>
                      <a:pPr marL="288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Actividad 1.4. Supervisión de calidad de los uniformes.</a:t>
                      </a:r>
                    </a:p>
                    <a:p>
                      <a:pPr marL="288000" lvl="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Actividad 2.1. Actualización del manual de especificaciones técnicas en la confección del calzado deportivo, para los alumnos del nivel preescolar.</a:t>
                      </a:r>
                    </a:p>
                    <a:p>
                      <a:pPr algn="just">
                        <a:lnSpc>
                          <a:spcPct val="150000"/>
                        </a:lnSpc>
                      </a:pPr>
                      <a:endParaRPr lang="es-MX" sz="1100" b="0" kern="1200" dirty="0">
                        <a:solidFill>
                          <a:schemeClr val="tx1"/>
                        </a:solidFill>
                        <a:effectLst/>
                        <a:latin typeface="Mestiza" pitchFamily="50" charset="0"/>
                        <a:ea typeface="+mn-ea"/>
                        <a:cs typeface="+mn-cs"/>
                      </a:endParaRPr>
                    </a:p>
                    <a:p>
                      <a:pPr marL="171450" indent="-171450" algn="just">
                        <a:lnSpc>
                          <a:spcPct val="150000"/>
                        </a:lnSpc>
                        <a:buFont typeface="Wingdings" panose="05000000000000000000" pitchFamily="2" charset="2"/>
                        <a:buChar char="Ø"/>
                      </a:pPr>
                      <a:r>
                        <a:rPr lang="es-MX" sz="1100" b="0" kern="1200" dirty="0">
                          <a:solidFill>
                            <a:schemeClr val="tx1"/>
                          </a:solidFill>
                          <a:effectLst/>
                          <a:latin typeface="Mestiza" pitchFamily="50" charset="0"/>
                          <a:ea typeface="+mn-ea"/>
                          <a:cs typeface="+mn-cs"/>
                        </a:rPr>
                        <a:t>Apoyo y/o servicio que realiza el programa:</a:t>
                      </a:r>
                    </a:p>
                    <a:p>
                      <a:pPr marL="28800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Entrega de uniformes escolares.</a:t>
                      </a:r>
                    </a:p>
                    <a:p>
                      <a:pPr marL="288000" indent="-171450" algn="just">
                        <a:lnSpc>
                          <a:spcPct val="150000"/>
                        </a:lnSpc>
                        <a:buFont typeface="Arial" panose="020B0604020202020204" pitchFamily="34" charset="0"/>
                        <a:buChar char="•"/>
                      </a:pPr>
                      <a:r>
                        <a:rPr lang="es-MX" sz="1100" b="0" kern="1200" dirty="0">
                          <a:solidFill>
                            <a:schemeClr val="tx1"/>
                          </a:solidFill>
                          <a:effectLst/>
                          <a:latin typeface="Mestiza" pitchFamily="50" charset="0"/>
                          <a:ea typeface="+mn-ea"/>
                          <a:cs typeface="+mn-cs"/>
                        </a:rPr>
                        <a:t>Entrega de calzado deportivo.</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11 Marcador de número de diapositiva"/>
          <p:cNvSpPr>
            <a:spLocks noGrp="1"/>
          </p:cNvSpPr>
          <p:nvPr>
            <p:ph type="sldNum" sz="quarter" idx="4"/>
          </p:nvPr>
        </p:nvSpPr>
        <p:spPr>
          <a:ln>
            <a:noFill/>
          </a:ln>
        </p:spPr>
        <p:txBody>
          <a:bodyPr/>
          <a:lstStyle/>
          <a:p>
            <a:fld id="{34762513-7D76-44F4-A4EB-02F5BA9AE113}" type="slidenum">
              <a:rPr lang="es-MX" smtClean="0"/>
              <a:t>1</a:t>
            </a:fld>
            <a:endParaRPr lang="es-MX" dirty="0"/>
          </a:p>
        </p:txBody>
      </p:sp>
      <p:sp>
        <p:nvSpPr>
          <p:cNvPr id="8" name="2 Pentágono">
            <a:extLst>
              <a:ext uri="{FF2B5EF4-FFF2-40B4-BE49-F238E27FC236}">
                <a16:creationId xmlns:a16="http://schemas.microsoft.com/office/drawing/2014/main" id="{5F4D898A-1D49-4862-B393-D8F7D65B3861}"/>
              </a:ext>
            </a:extLst>
          </p:cNvPr>
          <p:cNvSpPr/>
          <p:nvPr/>
        </p:nvSpPr>
        <p:spPr>
          <a:xfrm rot="5400000">
            <a:off x="-2129326" y="3879176"/>
            <a:ext cx="4896336" cy="396000"/>
          </a:xfrm>
          <a:prstGeom prst="homePlate">
            <a:avLst/>
          </a:prstGeom>
          <a:blipFill dpi="0" rotWithShape="1">
            <a:blip r:embed="rId3"/>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9" name="3 CuadroTexto">
            <a:extLst>
              <a:ext uri="{FF2B5EF4-FFF2-40B4-BE49-F238E27FC236}">
                <a16:creationId xmlns:a16="http://schemas.microsoft.com/office/drawing/2014/main" id="{BD95FFDF-CE65-4CC7-86A1-12A0E971A56C}"/>
              </a:ext>
            </a:extLst>
          </p:cNvPr>
          <p:cNvSpPr txBox="1"/>
          <p:nvPr/>
        </p:nvSpPr>
        <p:spPr>
          <a:xfrm rot="16200000">
            <a:off x="-860874" y="3756766"/>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itchFamily="50" charset="0"/>
              </a:rPr>
              <a:t>Descripción del Programa</a:t>
            </a:r>
          </a:p>
        </p:txBody>
      </p:sp>
      <p:sp>
        <p:nvSpPr>
          <p:cNvPr id="13" name="4 Elipse">
            <a:extLst>
              <a:ext uri="{FF2B5EF4-FFF2-40B4-BE49-F238E27FC236}">
                <a16:creationId xmlns:a16="http://schemas.microsoft.com/office/drawing/2014/main" id="{A3EF9052-8316-4E5F-AF1F-DCF8A684A182}"/>
              </a:ext>
            </a:extLst>
          </p:cNvPr>
          <p:cNvSpPr/>
          <p:nvPr/>
        </p:nvSpPr>
        <p:spPr>
          <a:xfrm>
            <a:off x="35496" y="1268760"/>
            <a:ext cx="576000" cy="576000"/>
          </a:xfrm>
          <a:prstGeom prst="ellipse">
            <a:avLst/>
          </a:prstGeom>
          <a:blipFill dpi="0" rotWithShape="1">
            <a:blip r:embed="rId3"/>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1</a:t>
            </a:r>
          </a:p>
        </p:txBody>
      </p:sp>
      <p:sp>
        <p:nvSpPr>
          <p:cNvPr id="11" name="28 Marcador de título">
            <a:extLst>
              <a:ext uri="{FF2B5EF4-FFF2-40B4-BE49-F238E27FC236}">
                <a16:creationId xmlns:a16="http://schemas.microsoft.com/office/drawing/2014/main" id="{B479DE1B-5EF1-4195-B6BB-6C11CF8DDBD4}"/>
              </a:ext>
            </a:extLst>
          </p:cNvPr>
          <p:cNvSpPr txBox="1">
            <a:spLocks/>
          </p:cNvSpPr>
          <p:nvPr/>
        </p:nvSpPr>
        <p:spPr>
          <a:xfrm>
            <a:off x="4932040" y="692696"/>
            <a:ext cx="2232248"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Uniformes Escolares</a:t>
            </a:r>
          </a:p>
        </p:txBody>
      </p:sp>
    </p:spTree>
    <p:extLst>
      <p:ext uri="{BB962C8B-B14F-4D97-AF65-F5344CB8AC3E}">
        <p14:creationId xmlns:p14="http://schemas.microsoft.com/office/powerpoint/2010/main" val="9611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41277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¿Cuáles son los resultados del Programa y cómo los mide?</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2</a:t>
            </a:fld>
            <a:endParaRPr lang="es-MX" dirty="0"/>
          </a:p>
        </p:txBody>
      </p:sp>
      <p:sp>
        <p:nvSpPr>
          <p:cNvPr id="10" name="9 Cheurón"/>
          <p:cNvSpPr/>
          <p:nvPr/>
        </p:nvSpPr>
        <p:spPr>
          <a:xfrm rot="5400000">
            <a:off x="-2242635" y="3765868"/>
            <a:ext cx="5122952" cy="396000"/>
          </a:xfrm>
          <a:prstGeom prst="chevron">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Resultados</a:t>
            </a:r>
            <a:endParaRPr lang="es-MX" sz="1200" dirty="0">
              <a:solidFill>
                <a:schemeClr val="bg1"/>
              </a:solidFill>
              <a:latin typeface="Mestiza" pitchFamily="50" charset="0"/>
            </a:endParaRPr>
          </a:p>
        </p:txBody>
      </p:sp>
      <p:sp>
        <p:nvSpPr>
          <p:cNvPr id="13" name="12 Elipse"/>
          <p:cNvSpPr/>
          <p:nvPr/>
        </p:nvSpPr>
        <p:spPr>
          <a:xfrm>
            <a:off x="35496" y="126882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2</a:t>
            </a:r>
          </a:p>
        </p:txBody>
      </p:sp>
      <p:sp>
        <p:nvSpPr>
          <p:cNvPr id="12" name="28 Marcador de título">
            <a:extLst>
              <a:ext uri="{FF2B5EF4-FFF2-40B4-BE49-F238E27FC236}">
                <a16:creationId xmlns:a16="http://schemas.microsoft.com/office/drawing/2014/main" id="{E3EE40CE-7FF4-41A9-9C2B-F9CA80E73359}"/>
              </a:ext>
            </a:extLst>
          </p:cNvPr>
          <p:cNvSpPr txBox="1">
            <a:spLocks/>
          </p:cNvSpPr>
          <p:nvPr/>
        </p:nvSpPr>
        <p:spPr>
          <a:xfrm>
            <a:off x="4932040" y="692696"/>
            <a:ext cx="2232248"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Uniformes Escolares</a:t>
            </a:r>
          </a:p>
        </p:txBody>
      </p:sp>
      <p:graphicFrame>
        <p:nvGraphicFramePr>
          <p:cNvPr id="9" name="13 Tabla">
            <a:extLst>
              <a:ext uri="{FF2B5EF4-FFF2-40B4-BE49-F238E27FC236}">
                <a16:creationId xmlns:a16="http://schemas.microsoft.com/office/drawing/2014/main" id="{D4E6ECBD-B955-4945-A13A-34E1E5A1645D}"/>
              </a:ext>
            </a:extLst>
          </p:cNvPr>
          <p:cNvGraphicFramePr>
            <a:graphicFrameLocks noGrp="1"/>
          </p:cNvGraphicFramePr>
          <p:nvPr>
            <p:extLst>
              <p:ext uri="{D42A27DB-BD31-4B8C-83A1-F6EECF244321}">
                <p14:modId xmlns:p14="http://schemas.microsoft.com/office/powerpoint/2010/main" val="1355870406"/>
              </p:ext>
            </p:extLst>
          </p:nvPr>
        </p:nvGraphicFramePr>
        <p:xfrm>
          <a:off x="756440" y="2018515"/>
          <a:ext cx="4607648" cy="3066669"/>
        </p:xfrm>
        <a:graphic>
          <a:graphicData uri="http://schemas.openxmlformats.org/drawingml/2006/table">
            <a:tbl>
              <a:tblPr firstRow="1" bandRow="1">
                <a:effectLst/>
                <a:tableStyleId>{5C22544A-7EE6-4342-B048-85BDC9FD1C3A}</a:tableStyleId>
              </a:tblPr>
              <a:tblGrid>
                <a:gridCol w="4607648">
                  <a:extLst>
                    <a:ext uri="{9D8B030D-6E8A-4147-A177-3AD203B41FA5}">
                      <a16:colId xmlns:a16="http://schemas.microsoft.com/office/drawing/2014/main" val="20000"/>
                    </a:ext>
                  </a:extLst>
                </a:gridCol>
              </a:tblGrid>
              <a:tr h="2011300">
                <a:tc>
                  <a:txBody>
                    <a:bodyPr/>
                    <a:lstStyle/>
                    <a:p>
                      <a:pPr algn="just">
                        <a:lnSpc>
                          <a:spcPct val="120000"/>
                        </a:lnSpc>
                        <a:spcAft>
                          <a:spcPts val="800"/>
                        </a:spcAft>
                      </a:pPr>
                      <a:r>
                        <a:rPr lang="es-MX" sz="1050" b="0" dirty="0">
                          <a:solidFill>
                            <a:schemeClr val="tx1"/>
                          </a:solidFill>
                          <a:effectLst/>
                          <a:latin typeface="Mestiza" pitchFamily="50" charset="0"/>
                          <a:ea typeface="Calibri"/>
                          <a:cs typeface="Times New Roman"/>
                        </a:rPr>
                        <a:t>En el ejercicio fiscal 2021, el programa obtuvo un avance del </a:t>
                      </a:r>
                      <a:r>
                        <a:rPr lang="es-MX" sz="1050" b="1" dirty="0">
                          <a:solidFill>
                            <a:schemeClr val="tx1"/>
                          </a:solidFill>
                          <a:effectLst/>
                          <a:latin typeface="Mestiza" pitchFamily="50" charset="0"/>
                          <a:ea typeface="Calibri"/>
                          <a:cs typeface="Times New Roman"/>
                        </a:rPr>
                        <a:t>106.4%</a:t>
                      </a:r>
                      <a:r>
                        <a:rPr lang="es-MX" sz="1050" b="0" dirty="0">
                          <a:solidFill>
                            <a:schemeClr val="tx1"/>
                          </a:solidFill>
                          <a:effectLst/>
                          <a:latin typeface="Mestiza" pitchFamily="50" charset="0"/>
                          <a:ea typeface="Calibri"/>
                          <a:cs typeface="Times New Roman"/>
                        </a:rPr>
                        <a:t> </a:t>
                      </a:r>
                      <a:r>
                        <a:rPr lang="es-MX" sz="1050" b="0" i="1" dirty="0">
                          <a:solidFill>
                            <a:schemeClr val="tx1"/>
                          </a:solidFill>
                          <a:effectLst/>
                          <a:latin typeface="Mestiza" pitchFamily="50" charset="0"/>
                          <a:ea typeface="Calibri"/>
                          <a:cs typeface="Times New Roman"/>
                        </a:rPr>
                        <a:t>(518,981 alumnos</a:t>
                      </a:r>
                      <a:r>
                        <a:rPr lang="es-MX" sz="1050" b="0" dirty="0">
                          <a:solidFill>
                            <a:schemeClr val="tx1"/>
                          </a:solidFill>
                          <a:effectLst/>
                          <a:latin typeface="Mestiza" pitchFamily="50" charset="0"/>
                          <a:ea typeface="Calibri"/>
                          <a:cs typeface="Times New Roman"/>
                        </a:rPr>
                        <a:t>) en lo que se refiere a los alumnos de </a:t>
                      </a:r>
                      <a:r>
                        <a:rPr lang="es-MX" sz="1050" b="0" dirty="0">
                          <a:solidFill>
                            <a:schemeClr val="tx1"/>
                          </a:solidFill>
                          <a:effectLst/>
                          <a:latin typeface="Mestiza" pitchFamily="50" charset="0"/>
                          <a:cs typeface="Times New Roman"/>
                        </a:rPr>
                        <a:t>Escuelas Públicas de Educación Básica de Sinaloa (EPEBS) que concluyeron grado en el ciclo escolar</a:t>
                      </a:r>
                      <a:r>
                        <a:rPr lang="es-MX" sz="1050" b="0" dirty="0">
                          <a:solidFill>
                            <a:schemeClr val="tx1"/>
                          </a:solidFill>
                          <a:effectLst/>
                          <a:latin typeface="Mestiza" pitchFamily="50" charset="0"/>
                          <a:ea typeface="Calibri"/>
                          <a:cs typeface="Times New Roman"/>
                        </a:rPr>
                        <a:t>, sobrepasando un 11.4% la meta establecida del 95% (</a:t>
                      </a:r>
                      <a:r>
                        <a:rPr lang="es-MX" sz="1050" b="0" i="1" dirty="0">
                          <a:solidFill>
                            <a:schemeClr val="tx1"/>
                          </a:solidFill>
                          <a:effectLst/>
                          <a:latin typeface="Mestiza" pitchFamily="50" charset="0"/>
                          <a:ea typeface="Calibri"/>
                          <a:cs typeface="Times New Roman"/>
                        </a:rPr>
                        <a:t>487,752 alumnos</a:t>
                      </a:r>
                      <a:r>
                        <a:rPr lang="es-MX" sz="1050" b="0" dirty="0">
                          <a:solidFill>
                            <a:schemeClr val="tx1"/>
                          </a:solidFill>
                          <a:effectLst/>
                          <a:latin typeface="Mestiza" pitchFamily="50" charset="0"/>
                          <a:ea typeface="Calibri"/>
                          <a:cs typeface="Times New Roman"/>
                        </a:rPr>
                        <a:t>) de dicho indicador.</a:t>
                      </a:r>
                    </a:p>
                    <a:p>
                      <a:pPr algn="just">
                        <a:lnSpc>
                          <a:spcPct val="120000"/>
                        </a:lnSpc>
                        <a:spcAft>
                          <a:spcPts val="800"/>
                        </a:spcAft>
                      </a:pPr>
                      <a:r>
                        <a:rPr lang="es-MX" sz="1050" b="0" dirty="0">
                          <a:solidFill>
                            <a:schemeClr val="tx1"/>
                          </a:solidFill>
                          <a:effectLst/>
                          <a:latin typeface="Mestiza" pitchFamily="50" charset="0"/>
                          <a:cs typeface="Times New Roman"/>
                        </a:rPr>
                        <a:t>Por lo que se refiere a los alumnos inscritos en EBEPS con vestimenta oficial, se tenía una meta establecida del </a:t>
                      </a:r>
                      <a:r>
                        <a:rPr lang="es-MX" sz="1050" b="1" dirty="0">
                          <a:solidFill>
                            <a:schemeClr val="tx1"/>
                          </a:solidFill>
                          <a:effectLst/>
                          <a:latin typeface="Mestiza" pitchFamily="50" charset="0"/>
                          <a:cs typeface="Times New Roman"/>
                        </a:rPr>
                        <a:t>100%</a:t>
                      </a:r>
                      <a:r>
                        <a:rPr lang="es-MX" sz="1050" b="0" dirty="0">
                          <a:solidFill>
                            <a:schemeClr val="tx1"/>
                          </a:solidFill>
                          <a:effectLst/>
                          <a:latin typeface="Mestiza" pitchFamily="50" charset="0"/>
                          <a:cs typeface="Times New Roman"/>
                        </a:rPr>
                        <a:t> (</a:t>
                      </a:r>
                      <a:r>
                        <a:rPr lang="es-MX" sz="1050" b="0" i="1" dirty="0">
                          <a:solidFill>
                            <a:schemeClr val="tx1"/>
                          </a:solidFill>
                          <a:effectLst/>
                          <a:latin typeface="Mestiza" pitchFamily="50" charset="0"/>
                          <a:cs typeface="Times New Roman"/>
                        </a:rPr>
                        <a:t>513,423 escuelas</a:t>
                      </a:r>
                      <a:r>
                        <a:rPr lang="es-MX" sz="1050" b="0" dirty="0">
                          <a:solidFill>
                            <a:schemeClr val="tx1"/>
                          </a:solidFill>
                          <a:effectLst/>
                          <a:latin typeface="Mestiza" pitchFamily="50" charset="0"/>
                          <a:cs typeface="Times New Roman"/>
                        </a:rPr>
                        <a:t>) y se obtuvo un avance del </a:t>
                      </a:r>
                      <a:r>
                        <a:rPr lang="es-MX" sz="1050" b="1" dirty="0">
                          <a:solidFill>
                            <a:schemeClr val="tx1"/>
                          </a:solidFill>
                          <a:effectLst/>
                          <a:latin typeface="Mestiza" pitchFamily="50" charset="0"/>
                          <a:cs typeface="Times New Roman"/>
                        </a:rPr>
                        <a:t>79.30%</a:t>
                      </a:r>
                      <a:r>
                        <a:rPr lang="es-MX" sz="1050" b="0" dirty="0">
                          <a:solidFill>
                            <a:schemeClr val="tx1"/>
                          </a:solidFill>
                          <a:effectLst/>
                          <a:latin typeface="Mestiza" pitchFamily="50" charset="0"/>
                          <a:cs typeface="Times New Roman"/>
                        </a:rPr>
                        <a:t> (</a:t>
                      </a:r>
                      <a:r>
                        <a:rPr lang="es-MX" sz="1050" b="0" i="1" dirty="0">
                          <a:solidFill>
                            <a:schemeClr val="tx1"/>
                          </a:solidFill>
                          <a:effectLst/>
                          <a:latin typeface="Mestiza" pitchFamily="50" charset="0"/>
                          <a:cs typeface="Times New Roman"/>
                        </a:rPr>
                        <a:t>407,220 alumnos</a:t>
                      </a:r>
                      <a:r>
                        <a:rPr lang="es-MX" sz="1050" b="0" dirty="0">
                          <a:solidFill>
                            <a:schemeClr val="tx1"/>
                          </a:solidFill>
                          <a:effectLst/>
                          <a:latin typeface="Mestiza" pitchFamily="50" charset="0"/>
                          <a:cs typeface="Times New Roman"/>
                        </a:rPr>
                        <a:t>), se puede observar que </a:t>
                      </a:r>
                      <a:r>
                        <a:rPr lang="es-MX" sz="1050" b="1" dirty="0">
                          <a:solidFill>
                            <a:schemeClr val="tx1"/>
                          </a:solidFill>
                          <a:effectLst/>
                          <a:latin typeface="Mestiza" pitchFamily="50" charset="0"/>
                          <a:cs typeface="Times New Roman"/>
                        </a:rPr>
                        <a:t>106,203</a:t>
                      </a:r>
                      <a:r>
                        <a:rPr lang="es-MX" sz="1050" b="0" dirty="0">
                          <a:solidFill>
                            <a:schemeClr val="tx1"/>
                          </a:solidFill>
                          <a:effectLst/>
                          <a:latin typeface="Mestiza" pitchFamily="50" charset="0"/>
                          <a:cs typeface="Times New Roman"/>
                        </a:rPr>
                        <a:t> alumnos no cuentan con vestimenta oficial.</a:t>
                      </a:r>
                    </a:p>
                    <a:p>
                      <a:pPr algn="just">
                        <a:lnSpc>
                          <a:spcPct val="120000"/>
                        </a:lnSpc>
                        <a:spcAft>
                          <a:spcPts val="800"/>
                        </a:spcAft>
                      </a:pPr>
                      <a:r>
                        <a:rPr lang="es-MX" sz="1050" b="0" dirty="0">
                          <a:solidFill>
                            <a:schemeClr val="tx1"/>
                          </a:solidFill>
                          <a:effectLst/>
                          <a:latin typeface="Mestiza" pitchFamily="50" charset="0"/>
                          <a:cs typeface="Times New Roman"/>
                        </a:rPr>
                        <a:t>Además, se entregaron a </a:t>
                      </a:r>
                      <a:r>
                        <a:rPr lang="es-MX" sz="1050" b="1" dirty="0">
                          <a:solidFill>
                            <a:schemeClr val="tx1"/>
                          </a:solidFill>
                          <a:effectLst/>
                          <a:latin typeface="Mestiza" pitchFamily="50" charset="0"/>
                          <a:cs typeface="Times New Roman"/>
                        </a:rPr>
                        <a:t>535,794</a:t>
                      </a:r>
                      <a:r>
                        <a:rPr lang="es-MX" sz="1050" b="0" dirty="0">
                          <a:solidFill>
                            <a:schemeClr val="tx1"/>
                          </a:solidFill>
                          <a:effectLst/>
                          <a:latin typeface="Mestiza" pitchFamily="50" charset="0"/>
                          <a:cs typeface="Times New Roman"/>
                        </a:rPr>
                        <a:t> alumnos vales para canjeo de uniformes y calzado deportivo, sin embargo, </a:t>
                      </a:r>
                      <a:r>
                        <a:rPr lang="es-MX" sz="1050" b="1" dirty="0">
                          <a:solidFill>
                            <a:schemeClr val="tx1"/>
                          </a:solidFill>
                          <a:effectLst/>
                          <a:latin typeface="Mestiza" pitchFamily="50" charset="0"/>
                          <a:cs typeface="Times New Roman"/>
                        </a:rPr>
                        <a:t>407,220</a:t>
                      </a:r>
                      <a:r>
                        <a:rPr lang="es-MX" sz="1050" b="0" dirty="0">
                          <a:solidFill>
                            <a:schemeClr val="tx1"/>
                          </a:solidFill>
                          <a:effectLst/>
                          <a:latin typeface="Mestiza" pitchFamily="50" charset="0"/>
                          <a:cs typeface="Times New Roman"/>
                        </a:rPr>
                        <a:t> alumnos canjearon sus vales, haciendo efectivo el beneficio correspondiente.</a:t>
                      </a:r>
                    </a:p>
                    <a:p>
                      <a:pPr algn="just">
                        <a:lnSpc>
                          <a:spcPct val="120000"/>
                        </a:lnSpc>
                        <a:spcAft>
                          <a:spcPts val="800"/>
                        </a:spcAft>
                      </a:pPr>
                      <a:r>
                        <a:rPr lang="es-MX" sz="1050" b="0" dirty="0">
                          <a:solidFill>
                            <a:schemeClr val="tx1"/>
                          </a:solidFill>
                          <a:effectLst/>
                          <a:latin typeface="Mestiza" pitchFamily="50" charset="0"/>
                          <a:cs typeface="Times New Roman"/>
                        </a:rPr>
                        <a:t>En cuanto a los uniformes escolares y el calzado deportivo, se entregaron </a:t>
                      </a:r>
                      <a:r>
                        <a:rPr lang="es-MX" sz="1050" b="1" dirty="0">
                          <a:solidFill>
                            <a:schemeClr val="tx1"/>
                          </a:solidFill>
                          <a:effectLst/>
                          <a:latin typeface="Mestiza" pitchFamily="50" charset="0"/>
                          <a:cs typeface="Times New Roman"/>
                        </a:rPr>
                        <a:t>814,440</a:t>
                      </a:r>
                      <a:r>
                        <a:rPr lang="es-MX" sz="1050" b="0" dirty="0">
                          <a:solidFill>
                            <a:schemeClr val="tx1"/>
                          </a:solidFill>
                          <a:effectLst/>
                          <a:latin typeface="Mestiza" pitchFamily="50" charset="0"/>
                          <a:cs typeface="Times New Roman"/>
                        </a:rPr>
                        <a:t> uniformes y </a:t>
                      </a:r>
                      <a:r>
                        <a:rPr lang="es-MX" sz="1050" b="1" dirty="0">
                          <a:solidFill>
                            <a:schemeClr val="tx1"/>
                          </a:solidFill>
                          <a:effectLst/>
                          <a:latin typeface="Mestiza" pitchFamily="50" charset="0"/>
                          <a:cs typeface="Times New Roman"/>
                        </a:rPr>
                        <a:t>40,417</a:t>
                      </a:r>
                      <a:r>
                        <a:rPr lang="es-MX" sz="1050" b="0" dirty="0">
                          <a:solidFill>
                            <a:schemeClr val="tx1"/>
                          </a:solidFill>
                          <a:effectLst/>
                          <a:latin typeface="Mestiza" pitchFamily="50" charset="0"/>
                          <a:cs typeface="Times New Roman"/>
                        </a:rPr>
                        <a:t> calzados deportivos.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pic>
        <p:nvPicPr>
          <p:cNvPr id="5" name="Imagen 4">
            <a:extLst>
              <a:ext uri="{FF2B5EF4-FFF2-40B4-BE49-F238E27FC236}">
                <a16:creationId xmlns:a16="http://schemas.microsoft.com/office/drawing/2014/main" id="{C1171E29-08C5-4540-B0A3-EBB3E6209B3C}"/>
              </a:ext>
            </a:extLst>
          </p:cNvPr>
          <p:cNvPicPr>
            <a:picLocks noChangeAspect="1"/>
          </p:cNvPicPr>
          <p:nvPr/>
        </p:nvPicPr>
        <p:blipFill>
          <a:blip r:embed="rId3"/>
          <a:stretch>
            <a:fillRect/>
          </a:stretch>
        </p:blipFill>
        <p:spPr>
          <a:xfrm>
            <a:off x="5364088" y="1988840"/>
            <a:ext cx="3600000" cy="2162436"/>
          </a:xfrm>
          <a:prstGeom prst="rect">
            <a:avLst/>
          </a:prstGeom>
        </p:spPr>
      </p:pic>
      <p:pic>
        <p:nvPicPr>
          <p:cNvPr id="6" name="Imagen 5">
            <a:extLst>
              <a:ext uri="{FF2B5EF4-FFF2-40B4-BE49-F238E27FC236}">
                <a16:creationId xmlns:a16="http://schemas.microsoft.com/office/drawing/2014/main" id="{00543B17-1890-4D3C-8675-444778EBE12D}"/>
              </a:ext>
            </a:extLst>
          </p:cNvPr>
          <p:cNvPicPr>
            <a:picLocks noChangeAspect="1"/>
          </p:cNvPicPr>
          <p:nvPr/>
        </p:nvPicPr>
        <p:blipFill>
          <a:blip r:embed="rId4"/>
          <a:stretch>
            <a:fillRect/>
          </a:stretch>
        </p:blipFill>
        <p:spPr>
          <a:xfrm>
            <a:off x="5364488" y="4290925"/>
            <a:ext cx="3600000" cy="2306428"/>
          </a:xfrm>
          <a:prstGeom prst="rect">
            <a:avLst/>
          </a:prstGeom>
        </p:spPr>
      </p:pic>
      <p:pic>
        <p:nvPicPr>
          <p:cNvPr id="29" name="Imagen 28">
            <a:extLst>
              <a:ext uri="{FF2B5EF4-FFF2-40B4-BE49-F238E27FC236}">
                <a16:creationId xmlns:a16="http://schemas.microsoft.com/office/drawing/2014/main" id="{4241ADED-859B-47D9-9638-EC72FDAD4BE6}"/>
              </a:ext>
            </a:extLst>
          </p:cNvPr>
          <p:cNvPicPr>
            <a:picLocks noChangeAspect="1"/>
          </p:cNvPicPr>
          <p:nvPr/>
        </p:nvPicPr>
        <p:blipFill>
          <a:blip r:embed="rId5"/>
          <a:stretch>
            <a:fillRect/>
          </a:stretch>
        </p:blipFill>
        <p:spPr>
          <a:xfrm>
            <a:off x="467544" y="5157192"/>
            <a:ext cx="2609314" cy="1291314"/>
          </a:xfrm>
          <a:prstGeom prst="rect">
            <a:avLst/>
          </a:prstGeom>
        </p:spPr>
      </p:pic>
      <p:pic>
        <p:nvPicPr>
          <p:cNvPr id="33" name="Imagen 32">
            <a:extLst>
              <a:ext uri="{FF2B5EF4-FFF2-40B4-BE49-F238E27FC236}">
                <a16:creationId xmlns:a16="http://schemas.microsoft.com/office/drawing/2014/main" id="{0291F856-4288-464E-B0AB-D1C1E1B05EA4}"/>
              </a:ext>
            </a:extLst>
          </p:cNvPr>
          <p:cNvPicPr>
            <a:picLocks noChangeAspect="1"/>
          </p:cNvPicPr>
          <p:nvPr/>
        </p:nvPicPr>
        <p:blipFill>
          <a:blip r:embed="rId6"/>
          <a:stretch>
            <a:fillRect/>
          </a:stretch>
        </p:blipFill>
        <p:spPr>
          <a:xfrm>
            <a:off x="2853469" y="5229200"/>
            <a:ext cx="2438611" cy="1219306"/>
          </a:xfrm>
          <a:prstGeom prst="rect">
            <a:avLst/>
          </a:prstGeom>
        </p:spPr>
      </p:pic>
    </p:spTree>
    <p:extLst>
      <p:ext uri="{BB962C8B-B14F-4D97-AF65-F5344CB8AC3E}">
        <p14:creationId xmlns:p14="http://schemas.microsoft.com/office/powerpoint/2010/main" val="10992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Definición de Población Objetivo </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3</a:t>
            </a:fld>
            <a:endParaRPr lang="es-MX" dirty="0"/>
          </a:p>
        </p:txBody>
      </p:sp>
      <p:sp>
        <p:nvSpPr>
          <p:cNvPr id="14" name="13 Pentágono"/>
          <p:cNvSpPr/>
          <p:nvPr/>
        </p:nvSpPr>
        <p:spPr>
          <a:xfrm rot="5400000">
            <a:off x="-2160620" y="3915236"/>
            <a:ext cx="4968232"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Cobertura</a:t>
            </a:r>
          </a:p>
        </p:txBody>
      </p:sp>
      <p:sp>
        <p:nvSpPr>
          <p:cNvPr id="17" name="28 Marcador de título">
            <a:extLst>
              <a:ext uri="{FF2B5EF4-FFF2-40B4-BE49-F238E27FC236}">
                <a16:creationId xmlns:a16="http://schemas.microsoft.com/office/drawing/2014/main" id="{C38846AE-F965-4627-81DB-2C0960C9E09A}"/>
              </a:ext>
            </a:extLst>
          </p:cNvPr>
          <p:cNvSpPr txBox="1">
            <a:spLocks/>
          </p:cNvSpPr>
          <p:nvPr/>
        </p:nvSpPr>
        <p:spPr>
          <a:xfrm>
            <a:off x="4932040" y="692696"/>
            <a:ext cx="2232248"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Uniformes Escolares</a:t>
            </a:r>
          </a:p>
        </p:txBody>
      </p:sp>
      <p:graphicFrame>
        <p:nvGraphicFramePr>
          <p:cNvPr id="12" name="Tabla 4">
            <a:extLst>
              <a:ext uri="{FF2B5EF4-FFF2-40B4-BE49-F238E27FC236}">
                <a16:creationId xmlns:a16="http://schemas.microsoft.com/office/drawing/2014/main" id="{F5D08897-7D1C-472D-AA3A-3FEA4AA277B0}"/>
              </a:ext>
            </a:extLst>
          </p:cNvPr>
          <p:cNvGraphicFramePr>
            <a:graphicFrameLocks noGrp="1"/>
          </p:cNvGraphicFramePr>
          <p:nvPr>
            <p:extLst>
              <p:ext uri="{D42A27DB-BD31-4B8C-83A1-F6EECF244321}">
                <p14:modId xmlns:p14="http://schemas.microsoft.com/office/powerpoint/2010/main" val="1636310763"/>
              </p:ext>
            </p:extLst>
          </p:nvPr>
        </p:nvGraphicFramePr>
        <p:xfrm>
          <a:off x="791688" y="2492896"/>
          <a:ext cx="8100792" cy="3593340"/>
        </p:xfrm>
        <a:graphic>
          <a:graphicData uri="http://schemas.openxmlformats.org/drawingml/2006/table">
            <a:tbl>
              <a:tblPr firstRow="1" bandRow="1">
                <a:tableStyleId>{5940675A-B579-460E-94D1-54222C63F5DA}</a:tableStyleId>
              </a:tblPr>
              <a:tblGrid>
                <a:gridCol w="1764704">
                  <a:extLst>
                    <a:ext uri="{9D8B030D-6E8A-4147-A177-3AD203B41FA5}">
                      <a16:colId xmlns:a16="http://schemas.microsoft.com/office/drawing/2014/main" val="910218890"/>
                    </a:ext>
                  </a:extLst>
                </a:gridCol>
                <a:gridCol w="792088">
                  <a:extLst>
                    <a:ext uri="{9D8B030D-6E8A-4147-A177-3AD203B41FA5}">
                      <a16:colId xmlns:a16="http://schemas.microsoft.com/office/drawing/2014/main" val="672500348"/>
                    </a:ext>
                  </a:extLst>
                </a:gridCol>
                <a:gridCol w="2880000">
                  <a:extLst>
                    <a:ext uri="{9D8B030D-6E8A-4147-A177-3AD203B41FA5}">
                      <a16:colId xmlns:a16="http://schemas.microsoft.com/office/drawing/2014/main" val="3175581527"/>
                    </a:ext>
                  </a:extLst>
                </a:gridCol>
                <a:gridCol w="2664000">
                  <a:extLst>
                    <a:ext uri="{9D8B030D-6E8A-4147-A177-3AD203B41FA5}">
                      <a16:colId xmlns:a16="http://schemas.microsoft.com/office/drawing/2014/main" val="111247324"/>
                    </a:ext>
                  </a:extLst>
                </a:gridCol>
              </a:tblGrid>
              <a:tr h="216000">
                <a:tc gridSpan="2">
                  <a:txBody>
                    <a:bodyPr/>
                    <a:lstStyle/>
                    <a:p>
                      <a:pPr algn="ctr"/>
                      <a:r>
                        <a:rPr lang="es-MX" sz="1050" b="1" dirty="0">
                          <a:solidFill>
                            <a:schemeClr val="bg1"/>
                          </a:solidFill>
                          <a:latin typeface="Mestiza" panose="00000500000000000000" pitchFamily="50" charset="0"/>
                        </a:rPr>
                        <a:t>Cobertura</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Indicador de Cobertura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Avance de la Cobertura</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2158487086"/>
                  </a:ext>
                </a:extLst>
              </a:tr>
              <a:tr h="288000">
                <a:tc>
                  <a:txBody>
                    <a:bodyPr/>
                    <a:lstStyle/>
                    <a:p>
                      <a:pPr algn="l"/>
                      <a:r>
                        <a:rPr lang="es-MX" sz="1050" dirty="0">
                          <a:latin typeface="Mestiza" panose="00000500000000000000" pitchFamily="50" charset="0"/>
                        </a:rPr>
                        <a:t>Municipios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just"/>
                      <a:endParaRPr lang="es-MX" sz="1050" dirty="0">
                        <a:latin typeface="Mestiza" panose="00000500000000000000" pitchFamily="50"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0460233"/>
                  </a:ext>
                </a:extLst>
              </a:tr>
              <a:tr h="288000">
                <a:tc>
                  <a:txBody>
                    <a:bodyPr/>
                    <a:lstStyle/>
                    <a:p>
                      <a:pPr algn="l"/>
                      <a:r>
                        <a:rPr lang="es-MX" sz="1050" dirty="0">
                          <a:latin typeface="Mestiza" panose="00000500000000000000" pitchFamily="50" charset="0"/>
                        </a:rPr>
                        <a:t>Mujeres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257,924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19285756"/>
                  </a:ext>
                </a:extLst>
              </a:tr>
              <a:tr h="288000">
                <a:tc>
                  <a:txBody>
                    <a:bodyPr/>
                    <a:lstStyle/>
                    <a:p>
                      <a:pPr algn="l"/>
                      <a:r>
                        <a:rPr lang="es-MX" sz="1050" dirty="0">
                          <a:latin typeface="Mestiza" panose="00000500000000000000" pitchFamily="50" charset="0"/>
                        </a:rPr>
                        <a:t>Hombres atendidos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277,870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341723626"/>
                  </a:ext>
                </a:extLst>
              </a:tr>
              <a:tr h="288000">
                <a:tc>
                  <a:txBody>
                    <a:bodyPr/>
                    <a:lstStyle/>
                    <a:p>
                      <a:pPr algn="l"/>
                      <a:r>
                        <a:rPr lang="es-MX" sz="1050" dirty="0">
                          <a:latin typeface="Mestiza" panose="00000500000000000000" pitchFamily="50" charset="0"/>
                        </a:rPr>
                        <a:t>Total personas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535,794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880642795"/>
                  </a:ext>
                </a:extLst>
              </a:tr>
              <a:tr h="166727">
                <a:tc gridSpan="2">
                  <a:txBody>
                    <a:bodyPr/>
                    <a:lstStyle/>
                    <a:p>
                      <a:pPr algn="ctr"/>
                      <a:r>
                        <a:rPr lang="es-MX" sz="1050" b="1" dirty="0">
                          <a:solidFill>
                            <a:schemeClr val="bg1"/>
                          </a:solidFill>
                          <a:latin typeface="Mestiza" panose="00000500000000000000" pitchFamily="50" charset="0"/>
                        </a:rPr>
                        <a:t>Cuantificación de Poblaciones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432991190"/>
                  </a:ext>
                </a:extLst>
              </a:tr>
              <a:tr h="272826">
                <a:tc>
                  <a:txBody>
                    <a:bodyPr/>
                    <a:lstStyle/>
                    <a:p>
                      <a:pPr algn="ctr"/>
                      <a:r>
                        <a:rPr lang="es-MX" sz="1050" dirty="0">
                          <a:latin typeface="Mestiza" panose="00000500000000000000" pitchFamily="50" charset="0"/>
                        </a:rPr>
                        <a:t>Unidad de Medida</a:t>
                      </a:r>
                    </a:p>
                    <a:p>
                      <a:pPr algn="ctr"/>
                      <a:r>
                        <a:rPr lang="es-MX" sz="1050" dirty="0">
                          <a:latin typeface="Mestiza" panose="00000500000000000000" pitchFamily="50" charset="0"/>
                        </a:rPr>
                        <a:t>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dirty="0">
                          <a:latin typeface="Mestiza" panose="00000500000000000000" pitchFamily="50" charset="0"/>
                        </a:rPr>
                        <a:t>Personas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046485461"/>
                  </a:ext>
                </a:extLst>
              </a:tr>
              <a:tr h="166727">
                <a:tc gridSpan="2">
                  <a:txBody>
                    <a:bodyPr/>
                    <a:lstStyle/>
                    <a:p>
                      <a:pPr algn="ctr"/>
                      <a:r>
                        <a:rPr lang="es-MX" sz="1050" b="1" dirty="0">
                          <a:effectLst>
                            <a:outerShdw blurRad="38100" dist="38100" dir="2700000" algn="tl">
                              <a:srgbClr val="000000">
                                <a:alpha val="43137"/>
                              </a:srgbClr>
                            </a:outerShdw>
                          </a:effectLst>
                          <a:latin typeface="Mestiza" panose="00000500000000000000" pitchFamily="50" charset="0"/>
                        </a:rPr>
                        <a:t>Valor año (2021)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s-MX" sz="1050" b="1" dirty="0">
                        <a:effectLst>
                          <a:outerShdw blurRad="38100" dist="38100" dir="2700000" algn="tl">
                            <a:srgbClr val="000000">
                              <a:alpha val="43137"/>
                            </a:srgbClr>
                          </a:outerShdw>
                        </a:effectLst>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098529745"/>
                  </a:ext>
                </a:extLst>
              </a:tr>
              <a:tr h="288000">
                <a:tc>
                  <a:txBody>
                    <a:bodyPr/>
                    <a:lstStyle/>
                    <a:p>
                      <a:pPr algn="l"/>
                      <a:r>
                        <a:rPr lang="es-MX" sz="1050" dirty="0">
                          <a:latin typeface="Mestiza" panose="00000500000000000000" pitchFamily="50" charset="0"/>
                        </a:rPr>
                        <a:t>Población Potencial (PP)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522,947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0974591"/>
                  </a:ext>
                </a:extLst>
              </a:tr>
              <a:tr h="288000">
                <a:tc>
                  <a:txBody>
                    <a:bodyPr/>
                    <a:lstStyle/>
                    <a:p>
                      <a:pPr algn="l"/>
                      <a:r>
                        <a:rPr lang="es-MX" sz="1050" dirty="0">
                          <a:latin typeface="Mestiza" panose="00000500000000000000" pitchFamily="50" charset="0"/>
                        </a:rPr>
                        <a:t>Población Objetivo (PO)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513,423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830737486"/>
                  </a:ext>
                </a:extLst>
              </a:tr>
              <a:tr h="288000">
                <a:tc>
                  <a:txBody>
                    <a:bodyPr/>
                    <a:lstStyle/>
                    <a:p>
                      <a:pPr algn="l"/>
                      <a:r>
                        <a:rPr lang="es-MX" sz="1050" dirty="0">
                          <a:latin typeface="Mestiza" panose="00000500000000000000" pitchFamily="50" charset="0"/>
                        </a:rPr>
                        <a:t>Población Atendida (PA)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535,794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4735009"/>
                  </a:ext>
                </a:extLst>
              </a:tr>
              <a:tr h="0">
                <a:tc>
                  <a:txBody>
                    <a:bodyPr/>
                    <a:lstStyle/>
                    <a:p>
                      <a:pPr algn="l"/>
                      <a:r>
                        <a:rPr lang="es-MX" sz="1050" dirty="0">
                          <a:latin typeface="Mestiza" panose="00000500000000000000" pitchFamily="50" charset="0"/>
                        </a:rPr>
                        <a:t>Población Atendida / Población Objetivo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104%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88437352"/>
                  </a:ext>
                </a:extLst>
              </a:tr>
            </a:tbl>
          </a:graphicData>
        </a:graphic>
      </p:graphicFrame>
      <p:sp>
        <p:nvSpPr>
          <p:cNvPr id="9" name="9 CuadroTexto">
            <a:extLst>
              <a:ext uri="{FF2B5EF4-FFF2-40B4-BE49-F238E27FC236}">
                <a16:creationId xmlns:a16="http://schemas.microsoft.com/office/drawing/2014/main" id="{31AE2826-3A04-4DFB-B5F6-F72091B80A2F}"/>
              </a:ext>
            </a:extLst>
          </p:cNvPr>
          <p:cNvSpPr txBox="1"/>
          <p:nvPr/>
        </p:nvSpPr>
        <p:spPr>
          <a:xfrm>
            <a:off x="755576" y="1844824"/>
            <a:ext cx="8135920" cy="546881"/>
          </a:xfrm>
          <a:prstGeom prst="rect">
            <a:avLst/>
          </a:prstGeom>
          <a:noFill/>
        </p:spPr>
        <p:txBody>
          <a:bodyPr wrap="square" rtlCol="0">
            <a:spAutoFit/>
          </a:bodyPr>
          <a:lstStyle/>
          <a:p>
            <a:pPr algn="just">
              <a:lnSpc>
                <a:spcPct val="150000"/>
              </a:lnSpc>
            </a:pPr>
            <a:r>
              <a:rPr lang="es-MX" sz="1050" dirty="0">
                <a:latin typeface="Mestiza"/>
              </a:rPr>
              <a:t>Se atiende</a:t>
            </a:r>
            <a:r>
              <a:rPr lang="es-ES" sz="1050" dirty="0">
                <a:latin typeface="Mestiza"/>
              </a:rPr>
              <a:t> a </a:t>
            </a:r>
            <a:r>
              <a:rPr lang="es-MX" sz="1050" dirty="0">
                <a:latin typeface="Mestiza"/>
              </a:rPr>
              <a:t>alumnos inscritos en Educación Básica en Escuelas Públicas de Sinaloa (EBEPS) en los niveles de educación básica: preescolar, primaria y secundaria, en todos sus servicios, sin incluir a los alumnos de Educación Inicial </a:t>
            </a:r>
          </a:p>
        </p:txBody>
      </p:sp>
      <p:sp>
        <p:nvSpPr>
          <p:cNvPr id="10" name="CuadroTexto 9">
            <a:extLst>
              <a:ext uri="{FF2B5EF4-FFF2-40B4-BE49-F238E27FC236}">
                <a16:creationId xmlns:a16="http://schemas.microsoft.com/office/drawing/2014/main" id="{DF261D53-531E-4EE6-852F-70F7EB5387CE}"/>
              </a:ext>
            </a:extLst>
          </p:cNvPr>
          <p:cNvSpPr txBox="1"/>
          <p:nvPr/>
        </p:nvSpPr>
        <p:spPr>
          <a:xfrm>
            <a:off x="6197241" y="2780928"/>
            <a:ext cx="2705447" cy="2839239"/>
          </a:xfrm>
          <a:prstGeom prst="rect">
            <a:avLst/>
          </a:prstGeom>
          <a:noFill/>
        </p:spPr>
        <p:txBody>
          <a:bodyPr wrap="square" rtlCol="0">
            <a:spAutoFit/>
          </a:bodyPr>
          <a:lstStyle/>
          <a:p>
            <a:pPr algn="just"/>
            <a:r>
              <a:rPr lang="es-MX" sz="1050" dirty="0">
                <a:latin typeface="Mestiza" panose="00000500000000000000" pitchFamily="50" charset="0"/>
              </a:rPr>
              <a:t>En el ejercicio 2021, se beneficiaron a </a:t>
            </a:r>
            <a:r>
              <a:rPr lang="es-MX" sz="1050" b="1" dirty="0">
                <a:latin typeface="Mestiza" panose="00000500000000000000" pitchFamily="50" charset="0"/>
              </a:rPr>
              <a:t>535,794</a:t>
            </a:r>
            <a:r>
              <a:rPr lang="es-MX" sz="1050" dirty="0">
                <a:latin typeface="Mestiza" panose="00000500000000000000" pitchFamily="50" charset="0"/>
              </a:rPr>
              <a:t> alumnos con la entrega de vales para el canjeo de uniformes escolares y calzado deportivo según aplique. </a:t>
            </a:r>
          </a:p>
          <a:p>
            <a:pPr algn="just"/>
            <a:endParaRPr lang="es-MX" sz="1050" dirty="0">
              <a:latin typeface="Mestiza" panose="00000500000000000000" pitchFamily="50" charset="0"/>
            </a:endParaRPr>
          </a:p>
          <a:p>
            <a:pPr algn="just"/>
            <a:r>
              <a:rPr lang="es-MX" sz="1050" dirty="0">
                <a:latin typeface="Mestiza" panose="00000500000000000000" pitchFamily="50" charset="0"/>
              </a:rPr>
              <a:t>La mayor concentración  de cobertura fueron en los municipios de Culiacán, Mazatlán, Ahome y Guasave, en contraste de los municipios de Cosalá, San Ignacio, Concordia y Choix, los cuales, fueron los municipios de menor cobertura.</a:t>
            </a:r>
          </a:p>
          <a:p>
            <a:pPr algn="just"/>
            <a:endParaRPr lang="es-MX" sz="1050" dirty="0">
              <a:latin typeface="Mestiza" panose="00000500000000000000" pitchFamily="50" charset="0"/>
            </a:endParaRPr>
          </a:p>
          <a:p>
            <a:pPr algn="just"/>
            <a:r>
              <a:rPr lang="es-MX" sz="1050" dirty="0">
                <a:latin typeface="Mestiza" panose="00000500000000000000" pitchFamily="50" charset="0"/>
              </a:rPr>
              <a:t>Es importante mencionar que </a:t>
            </a:r>
            <a:r>
              <a:rPr lang="es-MX" sz="1050" b="1" dirty="0">
                <a:latin typeface="Mestiza" panose="00000500000000000000" pitchFamily="50" charset="0"/>
              </a:rPr>
              <a:t>407,220</a:t>
            </a:r>
            <a:r>
              <a:rPr lang="es-MX" sz="1050" dirty="0">
                <a:latin typeface="Mestiza" panose="00000500000000000000" pitchFamily="50" charset="0"/>
              </a:rPr>
              <a:t> alumnos completaron su proceso de canje de los vales, haciendo efectivo el beneficio disponible.</a:t>
            </a:r>
          </a:p>
          <a:p>
            <a:pPr algn="just"/>
            <a:endParaRPr lang="es-MX" sz="1050" dirty="0">
              <a:latin typeface="Mestiza" panose="00000500000000000000" pitchFamily="50" charset="0"/>
            </a:endParaRPr>
          </a:p>
        </p:txBody>
      </p:sp>
      <p:pic>
        <p:nvPicPr>
          <p:cNvPr id="4" name="Imagen 3">
            <a:extLst>
              <a:ext uri="{FF2B5EF4-FFF2-40B4-BE49-F238E27FC236}">
                <a16:creationId xmlns:a16="http://schemas.microsoft.com/office/drawing/2014/main" id="{FC52AC55-A957-412C-A424-2351F752BD05}"/>
              </a:ext>
            </a:extLst>
          </p:cNvPr>
          <p:cNvPicPr>
            <a:picLocks noChangeAspect="1"/>
          </p:cNvPicPr>
          <p:nvPr/>
        </p:nvPicPr>
        <p:blipFill>
          <a:blip r:embed="rId3"/>
          <a:stretch>
            <a:fillRect/>
          </a:stretch>
        </p:blipFill>
        <p:spPr>
          <a:xfrm>
            <a:off x="3391866" y="2780928"/>
            <a:ext cx="2670279" cy="2011854"/>
          </a:xfrm>
          <a:prstGeom prst="rect">
            <a:avLst/>
          </a:prstGeom>
        </p:spPr>
      </p:pic>
    </p:spTree>
    <p:extLst>
      <p:ext uri="{BB962C8B-B14F-4D97-AF65-F5344CB8AC3E}">
        <p14:creationId xmlns:p14="http://schemas.microsoft.com/office/powerpoint/2010/main" val="306552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heurón"/>
          <p:cNvSpPr/>
          <p:nvPr/>
        </p:nvSpPr>
        <p:spPr>
          <a:xfrm>
            <a:off x="701495" y="1242020"/>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Sector</a:t>
            </a:r>
          </a:p>
        </p:txBody>
      </p:sp>
      <p:sp>
        <p:nvSpPr>
          <p:cNvPr id="9" name="8 Marcador de número de diapositiva"/>
          <p:cNvSpPr>
            <a:spLocks noGrp="1"/>
          </p:cNvSpPr>
          <p:nvPr>
            <p:ph type="sldNum" sz="quarter" idx="4"/>
          </p:nvPr>
        </p:nvSpPr>
        <p:spPr/>
        <p:txBody>
          <a:bodyPr/>
          <a:lstStyle/>
          <a:p>
            <a:fld id="{34762513-7D76-44F4-A4EB-02F5BA9AE113}" type="slidenum">
              <a:rPr lang="es-MX" smtClean="0"/>
              <a:t>4</a:t>
            </a:fld>
            <a:endParaRPr lang="es-MX" dirty="0"/>
          </a:p>
        </p:txBody>
      </p:sp>
      <p:sp>
        <p:nvSpPr>
          <p:cNvPr id="13" name="12 Pentágono"/>
          <p:cNvSpPr/>
          <p:nvPr/>
        </p:nvSpPr>
        <p:spPr>
          <a:xfrm rot="5400000">
            <a:off x="-1070260" y="2725808"/>
            <a:ext cx="2787510"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4" name="13 Elipse"/>
          <p:cNvSpPr/>
          <p:nvPr/>
        </p:nvSpPr>
        <p:spPr>
          <a:xfrm>
            <a:off x="35495" y="124202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4</a:t>
            </a:r>
          </a:p>
        </p:txBody>
      </p:sp>
      <p:sp>
        <p:nvSpPr>
          <p:cNvPr id="16" name="15 CuadroTexto"/>
          <p:cNvSpPr txBox="1"/>
          <p:nvPr/>
        </p:nvSpPr>
        <p:spPr>
          <a:xfrm rot="16200000">
            <a:off x="-472" y="2651761"/>
            <a:ext cx="647934"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Sector</a:t>
            </a:r>
          </a:p>
        </p:txBody>
      </p:sp>
      <p:sp>
        <p:nvSpPr>
          <p:cNvPr id="11" name="28 Marcador de título">
            <a:extLst>
              <a:ext uri="{FF2B5EF4-FFF2-40B4-BE49-F238E27FC236}">
                <a16:creationId xmlns:a16="http://schemas.microsoft.com/office/drawing/2014/main" id="{5CC923A9-C405-4194-A5B9-92C64F5584E6}"/>
              </a:ext>
            </a:extLst>
          </p:cNvPr>
          <p:cNvSpPr txBox="1">
            <a:spLocks/>
          </p:cNvSpPr>
          <p:nvPr/>
        </p:nvSpPr>
        <p:spPr>
          <a:xfrm>
            <a:off x="4932040" y="692696"/>
            <a:ext cx="2232248"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Uniformes Escolares</a:t>
            </a:r>
          </a:p>
        </p:txBody>
      </p:sp>
      <p:sp>
        <p:nvSpPr>
          <p:cNvPr id="10" name="10 CuadroTexto">
            <a:extLst>
              <a:ext uri="{FF2B5EF4-FFF2-40B4-BE49-F238E27FC236}">
                <a16:creationId xmlns:a16="http://schemas.microsoft.com/office/drawing/2014/main" id="{0476A880-1687-418D-AAAE-4BD17DC07D9B}"/>
              </a:ext>
            </a:extLst>
          </p:cNvPr>
          <p:cNvSpPr txBox="1"/>
          <p:nvPr/>
        </p:nvSpPr>
        <p:spPr>
          <a:xfrm>
            <a:off x="728299" y="1556792"/>
            <a:ext cx="8279999" cy="789255"/>
          </a:xfrm>
          <a:prstGeom prst="rect">
            <a:avLst/>
          </a:prstGeom>
          <a:noFill/>
        </p:spPr>
        <p:txBody>
          <a:bodyPr wrap="square" rtlCol="0">
            <a:spAutoFit/>
          </a:bodyPr>
          <a:lstStyle/>
          <a:p>
            <a:pPr algn="just">
              <a:lnSpc>
                <a:spcPct val="150000"/>
              </a:lnSpc>
            </a:pPr>
            <a:r>
              <a:rPr lang="es-MX" sz="1050" dirty="0">
                <a:latin typeface="Mestiza"/>
              </a:rPr>
              <a:t>El programa contribuye al indicador sectorial “</a:t>
            </a:r>
            <a:r>
              <a:rPr lang="es-ES" sz="1050" i="1" dirty="0">
                <a:latin typeface="Mestiza"/>
              </a:rPr>
              <a:t>Mejorar la cobertura y retención en todos los niveles educativos en línea con la Reforma Educativa</a:t>
            </a:r>
            <a:r>
              <a:rPr lang="es-ES" sz="1050" dirty="0">
                <a:latin typeface="Mestiza"/>
              </a:rPr>
              <a:t>”</a:t>
            </a:r>
            <a:r>
              <a:rPr lang="es-MX" sz="1050" dirty="0">
                <a:latin typeface="Mestiza"/>
              </a:rPr>
              <a:t>, mediante una meta del </a:t>
            </a:r>
            <a:r>
              <a:rPr lang="es-MX" sz="1050" b="1" dirty="0">
                <a:latin typeface="Mestiza"/>
              </a:rPr>
              <a:t>95%</a:t>
            </a:r>
            <a:r>
              <a:rPr lang="es-MX" sz="1050" dirty="0">
                <a:latin typeface="Mestiza"/>
              </a:rPr>
              <a:t>, beneficiando a alumnos inscritos en escuelas públicas de educación básica. </a:t>
            </a:r>
          </a:p>
          <a:p>
            <a:pPr algn="just">
              <a:lnSpc>
                <a:spcPct val="150000"/>
              </a:lnSpc>
            </a:pPr>
            <a:r>
              <a:rPr lang="es-MX" sz="1050" dirty="0">
                <a:latin typeface="Mestiza"/>
              </a:rPr>
              <a:t>En el ejercicio 2021, se alcanzó un avance del </a:t>
            </a:r>
            <a:r>
              <a:rPr lang="es-MX" sz="1050" b="1" dirty="0">
                <a:latin typeface="Mestiza"/>
              </a:rPr>
              <a:t>90.8%</a:t>
            </a:r>
            <a:r>
              <a:rPr lang="es-MX" sz="1050" dirty="0">
                <a:latin typeface="Mestiza"/>
              </a:rPr>
              <a:t> en dicho indicador.</a:t>
            </a:r>
          </a:p>
        </p:txBody>
      </p:sp>
      <p:graphicFrame>
        <p:nvGraphicFramePr>
          <p:cNvPr id="12" name="Tabla 2">
            <a:extLst>
              <a:ext uri="{FF2B5EF4-FFF2-40B4-BE49-F238E27FC236}">
                <a16:creationId xmlns:a16="http://schemas.microsoft.com/office/drawing/2014/main" id="{32E2E9F1-B413-4778-96F8-D42E9BC4A5B7}"/>
              </a:ext>
            </a:extLst>
          </p:cNvPr>
          <p:cNvGraphicFramePr>
            <a:graphicFrameLocks noGrp="1"/>
          </p:cNvGraphicFramePr>
          <p:nvPr>
            <p:extLst>
              <p:ext uri="{D42A27DB-BD31-4B8C-83A1-F6EECF244321}">
                <p14:modId xmlns:p14="http://schemas.microsoft.com/office/powerpoint/2010/main" val="2340800987"/>
              </p:ext>
            </p:extLst>
          </p:nvPr>
        </p:nvGraphicFramePr>
        <p:xfrm>
          <a:off x="827584" y="2420888"/>
          <a:ext cx="7992888" cy="502920"/>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4166845029"/>
                    </a:ext>
                  </a:extLst>
                </a:gridCol>
                <a:gridCol w="4032448">
                  <a:extLst>
                    <a:ext uri="{9D8B030D-6E8A-4147-A177-3AD203B41FA5}">
                      <a16:colId xmlns:a16="http://schemas.microsoft.com/office/drawing/2014/main" val="2911591563"/>
                    </a:ext>
                  </a:extLst>
                </a:gridCol>
              </a:tblGrid>
              <a:tr h="180000">
                <a:tc>
                  <a:txBody>
                    <a:bodyPr/>
                    <a:lstStyle/>
                    <a:p>
                      <a:pPr algn="ctr"/>
                      <a:r>
                        <a:rPr lang="es-MX" sz="1050" b="1" dirty="0">
                          <a:solidFill>
                            <a:schemeClr val="bg1"/>
                          </a:solidFill>
                          <a:latin typeface="Mestiza" panose="00000500000000000000" pitchFamily="50" charset="0"/>
                        </a:rPr>
                        <a:t>Indicador del Sector</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Presupuesto del Ejercicio fiscal</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180000">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graphicFrame>
        <p:nvGraphicFramePr>
          <p:cNvPr id="15" name="Tabla 14">
            <a:extLst>
              <a:ext uri="{FF2B5EF4-FFF2-40B4-BE49-F238E27FC236}">
                <a16:creationId xmlns:a16="http://schemas.microsoft.com/office/drawing/2014/main" id="{6F3806A6-C475-4253-8165-DDBCA40BBAA7}"/>
              </a:ext>
            </a:extLst>
          </p:cNvPr>
          <p:cNvGraphicFramePr>
            <a:graphicFrameLocks noGrp="1"/>
          </p:cNvGraphicFramePr>
          <p:nvPr>
            <p:extLst>
              <p:ext uri="{D42A27DB-BD31-4B8C-83A1-F6EECF244321}">
                <p14:modId xmlns:p14="http://schemas.microsoft.com/office/powerpoint/2010/main" val="2472164322"/>
              </p:ext>
            </p:extLst>
          </p:nvPr>
        </p:nvGraphicFramePr>
        <p:xfrm>
          <a:off x="4932040" y="2708920"/>
          <a:ext cx="3744415" cy="1553282"/>
        </p:xfrm>
        <a:graphic>
          <a:graphicData uri="http://schemas.openxmlformats.org/drawingml/2006/table">
            <a:tbl>
              <a:tblPr>
                <a:tableStyleId>{5C22544A-7EE6-4342-B048-85BDC9FD1C3A}</a:tableStyleId>
              </a:tblPr>
              <a:tblGrid>
                <a:gridCol w="1008112">
                  <a:extLst>
                    <a:ext uri="{9D8B030D-6E8A-4147-A177-3AD203B41FA5}">
                      <a16:colId xmlns:a16="http://schemas.microsoft.com/office/drawing/2014/main" val="627760317"/>
                    </a:ext>
                  </a:extLst>
                </a:gridCol>
                <a:gridCol w="1368152">
                  <a:extLst>
                    <a:ext uri="{9D8B030D-6E8A-4147-A177-3AD203B41FA5}">
                      <a16:colId xmlns:a16="http://schemas.microsoft.com/office/drawing/2014/main" val="777549780"/>
                    </a:ext>
                  </a:extLst>
                </a:gridCol>
                <a:gridCol w="1368151">
                  <a:extLst>
                    <a:ext uri="{9D8B030D-6E8A-4147-A177-3AD203B41FA5}">
                      <a16:colId xmlns:a16="http://schemas.microsoft.com/office/drawing/2014/main" val="2477477799"/>
                    </a:ext>
                  </a:extLst>
                </a:gridCol>
              </a:tblGrid>
              <a:tr h="258970">
                <a:tc rowSpan="2">
                  <a:txBody>
                    <a:bodyPr/>
                    <a:lstStyle/>
                    <a:p>
                      <a:pPr algn="ctr" fontAlgn="ctr"/>
                      <a:r>
                        <a:rPr lang="es-MX" sz="1050" b="1" u="none" strike="noStrike" dirty="0">
                          <a:solidFill>
                            <a:schemeClr val="tx1"/>
                          </a:solidFill>
                          <a:effectLst/>
                          <a:latin typeface="Mestiza" panose="00000500000000000000" pitchFamily="50" charset="0"/>
                        </a:rPr>
                        <a:t>Ciclo escolar</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gridSpan="2">
                  <a:txBody>
                    <a:bodyPr/>
                    <a:lstStyle/>
                    <a:p>
                      <a:pPr algn="ctr" fontAlgn="ctr"/>
                      <a:r>
                        <a:rPr lang="es-MX" sz="1050" b="1" i="0" u="none" strike="noStrike" dirty="0">
                          <a:solidFill>
                            <a:schemeClr val="tx1"/>
                          </a:solidFill>
                          <a:effectLst/>
                          <a:latin typeface="Mestiza" panose="00000500000000000000" pitchFamily="50" charset="0"/>
                        </a:rPr>
                        <a:t>Presupuesto</a:t>
                      </a:r>
                    </a:p>
                  </a:txBody>
                  <a:tcPr marL="9525" marR="9525" marT="9525" marB="0" anchor="ctr">
                    <a:solidFill>
                      <a:schemeClr val="bg1">
                        <a:lumMod val="85000"/>
                      </a:schemeClr>
                    </a:solidFill>
                  </a:tcPr>
                </a:tc>
                <a:tc h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extLst>
                  <a:ext uri="{0D108BD9-81ED-4DB2-BD59-A6C34878D82A}">
                    <a16:rowId xmlns:a16="http://schemas.microsoft.com/office/drawing/2014/main" val="3901734542"/>
                  </a:ext>
                </a:extLst>
              </a:tr>
              <a:tr h="258970">
                <a:tc vMerge="1">
                  <a:txBody>
                    <a:bodyPr/>
                    <a:lstStyle/>
                    <a:p>
                      <a:pPr algn="ctr" fontAlgn="ct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u="none" strike="noStrike" dirty="0">
                          <a:solidFill>
                            <a:schemeClr val="tx1"/>
                          </a:solidFill>
                          <a:effectLst/>
                          <a:latin typeface="Mestiza" panose="00000500000000000000" pitchFamily="50" charset="0"/>
                        </a:rPr>
                        <a:t>Aprobado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i="0" u="none" strike="noStrike" dirty="0">
                          <a:solidFill>
                            <a:schemeClr val="tx1"/>
                          </a:solidFill>
                          <a:effectLst/>
                          <a:latin typeface="Mestiza" panose="00000500000000000000" pitchFamily="50" charset="0"/>
                        </a:rPr>
                        <a:t>Ejercido</a:t>
                      </a:r>
                    </a:p>
                  </a:txBody>
                  <a:tcPr marL="9525" marR="9525" marT="9525" marB="0" anchor="ctr">
                    <a:solidFill>
                      <a:schemeClr val="bg1">
                        <a:lumMod val="85000"/>
                      </a:schemeClr>
                    </a:solidFill>
                  </a:tcPr>
                </a:tc>
                <a:extLst>
                  <a:ext uri="{0D108BD9-81ED-4DB2-BD59-A6C34878D82A}">
                    <a16:rowId xmlns:a16="http://schemas.microsoft.com/office/drawing/2014/main" val="1537703214"/>
                  </a:ext>
                </a:extLst>
              </a:tr>
              <a:tr h="345114">
                <a:tc>
                  <a:txBody>
                    <a:bodyPr/>
                    <a:lstStyle/>
                    <a:p>
                      <a:pPr algn="ctr" fontAlgn="ctr"/>
                      <a:r>
                        <a:rPr lang="es-MX" sz="1050" u="none" strike="noStrike" dirty="0">
                          <a:effectLst/>
                          <a:latin typeface="Mestiza" panose="00000500000000000000" pitchFamily="50" charset="0"/>
                        </a:rPr>
                        <a:t>2019 – 2020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$ 220,000,000.00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$ 206,650,551.90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3457920285"/>
                  </a:ext>
                </a:extLst>
              </a:tr>
              <a:tr h="345114">
                <a:tc>
                  <a:txBody>
                    <a:bodyPr/>
                    <a:lstStyle/>
                    <a:p>
                      <a:pPr algn="ctr" fontAlgn="ctr"/>
                      <a:r>
                        <a:rPr lang="es-MX" sz="1050" u="none" strike="noStrike" dirty="0">
                          <a:effectLst/>
                          <a:latin typeface="Mestiza" panose="00000500000000000000" pitchFamily="50" charset="0"/>
                        </a:rPr>
                        <a:t>2020 – 2021</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$ 260,000,000.00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$ 219,305,346.28</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1676914108"/>
                  </a:ext>
                </a:extLst>
              </a:tr>
              <a:tr h="345114">
                <a:tc>
                  <a:txBody>
                    <a:bodyPr/>
                    <a:lstStyle/>
                    <a:p>
                      <a:pPr algn="ctr" fontAlgn="ctr"/>
                      <a:r>
                        <a:rPr lang="es-MX" sz="1050" u="none" strike="noStrike" dirty="0">
                          <a:effectLst/>
                          <a:latin typeface="Mestiza" panose="00000500000000000000" pitchFamily="50" charset="0"/>
                        </a:rPr>
                        <a:t>2021 – 2022</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$ 220,000,000.00</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$ 203,002,912.75</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2918481073"/>
                  </a:ext>
                </a:extLst>
              </a:tr>
            </a:tbl>
          </a:graphicData>
        </a:graphic>
      </p:graphicFrame>
      <p:pic>
        <p:nvPicPr>
          <p:cNvPr id="3" name="Imagen 2">
            <a:extLst>
              <a:ext uri="{FF2B5EF4-FFF2-40B4-BE49-F238E27FC236}">
                <a16:creationId xmlns:a16="http://schemas.microsoft.com/office/drawing/2014/main" id="{7AE3C49E-0DA9-49E9-83A1-B89C3B74B6A6}"/>
              </a:ext>
            </a:extLst>
          </p:cNvPr>
          <p:cNvPicPr>
            <a:picLocks noChangeAspect="1"/>
          </p:cNvPicPr>
          <p:nvPr/>
        </p:nvPicPr>
        <p:blipFill rotWithShape="1">
          <a:blip r:embed="rId3"/>
          <a:srcRect l="5001" r="7085"/>
          <a:stretch/>
        </p:blipFill>
        <p:spPr>
          <a:xfrm>
            <a:off x="1212317" y="2636912"/>
            <a:ext cx="3354135" cy="1707389"/>
          </a:xfrm>
          <a:prstGeom prst="rect">
            <a:avLst/>
          </a:prstGeom>
        </p:spPr>
      </p:pic>
      <p:sp>
        <p:nvSpPr>
          <p:cNvPr id="17" name="3 Pentágono">
            <a:extLst>
              <a:ext uri="{FF2B5EF4-FFF2-40B4-BE49-F238E27FC236}">
                <a16:creationId xmlns:a16="http://schemas.microsoft.com/office/drawing/2014/main" id="{86DC9B79-4ACC-45C1-B269-49A911147614}"/>
              </a:ext>
            </a:extLst>
          </p:cNvPr>
          <p:cNvSpPr/>
          <p:nvPr/>
        </p:nvSpPr>
        <p:spPr>
          <a:xfrm rot="5400000">
            <a:off x="-691967" y="5378825"/>
            <a:ext cx="2088231" cy="414057"/>
          </a:xfrm>
          <a:prstGeom prst="homePlate">
            <a:avLst/>
          </a:prstGeom>
          <a:blipFill>
            <a:blip r:embed="rId4"/>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8" name="5 CuadroTexto">
            <a:extLst>
              <a:ext uri="{FF2B5EF4-FFF2-40B4-BE49-F238E27FC236}">
                <a16:creationId xmlns:a16="http://schemas.microsoft.com/office/drawing/2014/main" id="{04599EDE-BCCB-41C5-87E4-878DDB7A46F2}"/>
              </a:ext>
            </a:extLst>
          </p:cNvPr>
          <p:cNvSpPr txBox="1"/>
          <p:nvPr/>
        </p:nvSpPr>
        <p:spPr>
          <a:xfrm rot="16200000">
            <a:off x="-412962" y="5591369"/>
            <a:ext cx="1512168"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Servicios y Gestión</a:t>
            </a:r>
          </a:p>
        </p:txBody>
      </p:sp>
      <p:sp>
        <p:nvSpPr>
          <p:cNvPr id="19" name="4 Elipse">
            <a:extLst>
              <a:ext uri="{FF2B5EF4-FFF2-40B4-BE49-F238E27FC236}">
                <a16:creationId xmlns:a16="http://schemas.microsoft.com/office/drawing/2014/main" id="{505549BC-B9C2-42E8-B0CD-3A672279497D}"/>
              </a:ext>
            </a:extLst>
          </p:cNvPr>
          <p:cNvSpPr/>
          <p:nvPr/>
        </p:nvSpPr>
        <p:spPr>
          <a:xfrm>
            <a:off x="55185" y="4397721"/>
            <a:ext cx="576000" cy="576000"/>
          </a:xfrm>
          <a:prstGeom prst="ellipse">
            <a:avLst/>
          </a:prstGeom>
          <a:blipFill>
            <a:blip r:embed="rId4"/>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5</a:t>
            </a:r>
          </a:p>
        </p:txBody>
      </p:sp>
      <p:sp>
        <p:nvSpPr>
          <p:cNvPr id="20" name="7 Cheurón">
            <a:extLst>
              <a:ext uri="{FF2B5EF4-FFF2-40B4-BE49-F238E27FC236}">
                <a16:creationId xmlns:a16="http://schemas.microsoft.com/office/drawing/2014/main" id="{5CFE6E53-FCB0-4AA9-994B-E589F31A4283}"/>
              </a:ext>
            </a:extLst>
          </p:cNvPr>
          <p:cNvSpPr/>
          <p:nvPr/>
        </p:nvSpPr>
        <p:spPr>
          <a:xfrm>
            <a:off x="701495" y="4464643"/>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Servicios y Gestión</a:t>
            </a:r>
          </a:p>
        </p:txBody>
      </p:sp>
      <p:sp>
        <p:nvSpPr>
          <p:cNvPr id="21" name="10 CuadroTexto">
            <a:extLst>
              <a:ext uri="{FF2B5EF4-FFF2-40B4-BE49-F238E27FC236}">
                <a16:creationId xmlns:a16="http://schemas.microsoft.com/office/drawing/2014/main" id="{BE767AE8-A405-44CD-AA7C-A3DDD6AB21E1}"/>
              </a:ext>
            </a:extLst>
          </p:cNvPr>
          <p:cNvSpPr txBox="1"/>
          <p:nvPr/>
        </p:nvSpPr>
        <p:spPr>
          <a:xfrm>
            <a:off x="728300" y="4797152"/>
            <a:ext cx="8279999" cy="1758751"/>
          </a:xfrm>
          <a:prstGeom prst="rect">
            <a:avLst/>
          </a:prstGeom>
          <a:noFill/>
        </p:spPr>
        <p:txBody>
          <a:bodyPr wrap="square" rtlCol="0">
            <a:spAutoFit/>
          </a:bodyPr>
          <a:lstStyle/>
          <a:p>
            <a:pPr algn="just">
              <a:lnSpc>
                <a:spcPct val="150000"/>
              </a:lnSpc>
            </a:pPr>
            <a:r>
              <a:rPr lang="es-MX" sz="1050" dirty="0">
                <a:latin typeface="Mestiza"/>
              </a:rPr>
              <a:t>En el ejercicio fiscal 2021, se entregaron </a:t>
            </a:r>
            <a:r>
              <a:rPr lang="es-MX" sz="1050" b="1" dirty="0">
                <a:latin typeface="Mestiza"/>
              </a:rPr>
              <a:t>814,440</a:t>
            </a:r>
            <a:r>
              <a:rPr lang="es-MX" sz="1050" dirty="0">
                <a:latin typeface="Mestiza"/>
              </a:rPr>
              <a:t> uniformes a </a:t>
            </a:r>
            <a:r>
              <a:rPr lang="es-MX" sz="1050" dirty="0">
                <a:latin typeface="Mestiza" pitchFamily="50" charset="0"/>
              </a:rPr>
              <a:t>los alumnos inscritos en Educación Básica de Escuelas Públicas en el estado de Sinaloa (EBEPS), además de entregar </a:t>
            </a:r>
            <a:r>
              <a:rPr lang="es-MX" sz="1050" b="1" dirty="0">
                <a:latin typeface="Mestiza"/>
              </a:rPr>
              <a:t>40,417</a:t>
            </a:r>
            <a:r>
              <a:rPr lang="es-MX" sz="1050" dirty="0">
                <a:latin typeface="Mestiza"/>
              </a:rPr>
              <a:t> calzados deportivos a alumnos de nivel preescolar de EBEPS y se obtuvieron </a:t>
            </a:r>
            <a:r>
              <a:rPr lang="es-MX" sz="1050" b="1" dirty="0">
                <a:latin typeface="Mestiza"/>
              </a:rPr>
              <a:t>4</a:t>
            </a:r>
            <a:r>
              <a:rPr lang="es-MX" sz="1050" dirty="0">
                <a:latin typeface="Mestiza"/>
              </a:rPr>
              <a:t> padrones de beneficiarios.</a:t>
            </a:r>
          </a:p>
          <a:p>
            <a:pPr algn="just">
              <a:lnSpc>
                <a:spcPct val="150000"/>
              </a:lnSpc>
            </a:pPr>
            <a:r>
              <a:rPr lang="es-MX" sz="1050" dirty="0">
                <a:latin typeface="Mestiza"/>
              </a:rPr>
              <a:t>En cuanto a los proveedores del programa, </a:t>
            </a:r>
            <a:r>
              <a:rPr lang="es-MX" sz="1050" b="1" dirty="0">
                <a:latin typeface="Mestiza"/>
              </a:rPr>
              <a:t>161</a:t>
            </a:r>
            <a:r>
              <a:rPr lang="es-MX" sz="1050" dirty="0">
                <a:latin typeface="Mestiza"/>
              </a:rPr>
              <a:t> proveedores fueron certificados y estos mismos, cumplen con la calidad requerida en los uniformes.</a:t>
            </a:r>
          </a:p>
          <a:p>
            <a:pPr algn="just">
              <a:lnSpc>
                <a:spcPct val="150000"/>
              </a:lnSpc>
            </a:pPr>
            <a:r>
              <a:rPr lang="es-MX" sz="1050" dirty="0">
                <a:latin typeface="Mestiza"/>
              </a:rPr>
              <a:t>Por lo que se refiere a los manuales de especificaciones técnicas, se cuentan con 7 manuales actualizados para la confección de los uniformes escolares y del calzado deportivo.</a:t>
            </a:r>
          </a:p>
        </p:txBody>
      </p:sp>
    </p:spTree>
    <p:extLst>
      <p:ext uri="{BB962C8B-B14F-4D97-AF65-F5344CB8AC3E}">
        <p14:creationId xmlns:p14="http://schemas.microsoft.com/office/powerpoint/2010/main" val="97740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5</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6</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3956616040"/>
              </p:ext>
            </p:extLst>
          </p:nvPr>
        </p:nvGraphicFramePr>
        <p:xfrm>
          <a:off x="701496" y="1373840"/>
          <a:ext cx="8317007" cy="5295520"/>
        </p:xfrm>
        <a:graphic>
          <a:graphicData uri="http://schemas.openxmlformats.org/drawingml/2006/table">
            <a:tbl>
              <a:tblPr firstRow="1" bandRow="1">
                <a:effectLst/>
                <a:tableStyleId>{5C22544A-7EE6-4342-B048-85BDC9FD1C3A}</a:tableStyleId>
              </a:tblPr>
              <a:tblGrid>
                <a:gridCol w="4182461">
                  <a:extLst>
                    <a:ext uri="{9D8B030D-6E8A-4147-A177-3AD203B41FA5}">
                      <a16:colId xmlns:a16="http://schemas.microsoft.com/office/drawing/2014/main" val="20000"/>
                    </a:ext>
                  </a:extLst>
                </a:gridCol>
                <a:gridCol w="4134546">
                  <a:extLst>
                    <a:ext uri="{9D8B030D-6E8A-4147-A177-3AD203B41FA5}">
                      <a16:colId xmlns:a16="http://schemas.microsoft.com/office/drawing/2014/main" val="20001"/>
                    </a:ext>
                  </a:extLst>
                </a:gridCol>
              </a:tblGrid>
              <a:tr h="189799">
                <a:tc>
                  <a:txBody>
                    <a:bodyPr/>
                    <a:lstStyle/>
                    <a:p>
                      <a:pPr algn="ctr"/>
                      <a:r>
                        <a:rPr lang="es-MX" sz="950" b="1" dirty="0">
                          <a:solidFill>
                            <a:schemeClr val="bg1"/>
                          </a:solidFill>
                          <a:effectLst>
                            <a:outerShdw blurRad="38100" dist="38100" dir="2700000" algn="tl">
                              <a:srgbClr val="000000">
                                <a:alpha val="43137"/>
                              </a:srgbClr>
                            </a:outerShdw>
                          </a:effectLst>
                          <a:latin typeface="Mestiza" pitchFamily="50" charset="0"/>
                        </a:rPr>
                        <a:t>Fortalezas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950" b="1" dirty="0">
                          <a:solidFill>
                            <a:schemeClr val="bg1"/>
                          </a:solidFill>
                          <a:effectLst>
                            <a:outerShdw blurRad="38100" dist="38100" dir="2700000" algn="tl">
                              <a:srgbClr val="000000">
                                <a:alpha val="43137"/>
                              </a:srgbClr>
                            </a:outerShdw>
                          </a:effectLst>
                          <a:latin typeface="Mestiza" pitchFamily="50" charset="0"/>
                        </a:rPr>
                        <a:t>Debilidades</a:t>
                      </a:r>
                      <a:endParaRPr lang="es-MX" sz="950" b="1" baseline="0" dirty="0">
                        <a:solidFill>
                          <a:schemeClr val="bg1"/>
                        </a:solidFill>
                        <a:effectLst>
                          <a:outerShdw blurRad="38100" dist="38100" dir="2700000" algn="tl">
                            <a:srgbClr val="000000">
                              <a:alpha val="43137"/>
                            </a:srgbClr>
                          </a:outerShdw>
                        </a:effectLst>
                        <a:latin typeface="Mestiza" pitchFamily="50"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705623">
                <a:tc>
                  <a:txBody>
                    <a:bodyPr/>
                    <a:lstStyle/>
                    <a:p>
                      <a:pPr marL="171450" indent="-171450" algn="just">
                        <a:lnSpc>
                          <a:spcPct val="120000"/>
                        </a:lnSpc>
                        <a:buFont typeface="Arial" pitchFamily="34" charset="0"/>
                        <a:buChar char="•"/>
                      </a:pPr>
                      <a:r>
                        <a:rPr lang="es-MX" sz="950" b="0" dirty="0">
                          <a:solidFill>
                            <a:schemeClr val="tx1"/>
                          </a:solidFill>
                          <a:latin typeface="Mestiza" pitchFamily="50" charset="0"/>
                        </a:rPr>
                        <a:t>Contribuir a la dotación gratuita de uniformes y calzado en el estado de Sinaloa, lo anterior, se establece como un programa obligatorio conforme al Decreto 280, emitido en el Órgano Oficial del Gobierno del Estado de Sinaloa (Ley para la Dotación Gratuita de Uniformes, Calzado Deportivo y Útiles Escolares). </a:t>
                      </a:r>
                    </a:p>
                    <a:p>
                      <a:pPr marL="171450" indent="-171450" algn="just">
                        <a:lnSpc>
                          <a:spcPct val="120000"/>
                        </a:lnSpc>
                        <a:buFont typeface="Arial" pitchFamily="34" charset="0"/>
                        <a:buChar char="•"/>
                      </a:pPr>
                      <a:endParaRPr lang="es-MX" sz="300" b="0" dirty="0">
                        <a:solidFill>
                          <a:schemeClr val="tx1"/>
                        </a:solidFill>
                        <a:latin typeface="Mestiza" pitchFamily="50" charset="0"/>
                      </a:endParaRPr>
                    </a:p>
                    <a:p>
                      <a:pPr marL="171450" indent="-171450" algn="just">
                        <a:lnSpc>
                          <a:spcPct val="120000"/>
                        </a:lnSpc>
                        <a:buFont typeface="Arial" pitchFamily="34" charset="0"/>
                        <a:buChar char="•"/>
                      </a:pPr>
                      <a:r>
                        <a:rPr lang="es-MX" sz="950" b="0" dirty="0">
                          <a:solidFill>
                            <a:schemeClr val="tx1"/>
                          </a:solidFill>
                          <a:latin typeface="Mestiza" pitchFamily="50" charset="0"/>
                        </a:rPr>
                        <a:t>Proteger los datos de los alumnos, conforme a la Ley de Los Derechos de Niñas, Niños y Adolescentes del Estado de Sinaloa y la Ley Federal de Protección de Datos Personales en posesión de los Particulares.</a:t>
                      </a:r>
                    </a:p>
                    <a:p>
                      <a:pPr marL="171450" indent="-171450" algn="just">
                        <a:lnSpc>
                          <a:spcPct val="120000"/>
                        </a:lnSpc>
                        <a:buFont typeface="Arial" pitchFamily="34" charset="0"/>
                        <a:buChar char="•"/>
                      </a:pPr>
                      <a:endParaRPr lang="es-MX" sz="300" b="0" dirty="0">
                        <a:solidFill>
                          <a:schemeClr val="tx1"/>
                        </a:solidFill>
                        <a:latin typeface="Mestiza" pitchFamily="50" charset="0"/>
                      </a:endParaRPr>
                    </a:p>
                    <a:p>
                      <a:pPr marL="171450" indent="-171450" algn="just">
                        <a:lnSpc>
                          <a:spcPct val="120000"/>
                        </a:lnSpc>
                        <a:buFont typeface="Arial" pitchFamily="34" charset="0"/>
                        <a:buChar char="•"/>
                      </a:pPr>
                      <a:r>
                        <a:rPr lang="es-MX" sz="950" b="0" dirty="0">
                          <a:solidFill>
                            <a:schemeClr val="tx1"/>
                          </a:solidFill>
                          <a:latin typeface="Mestiza" pitchFamily="50" charset="0"/>
                        </a:rPr>
                        <a:t>Mantener el blindaje de los vales para la entrega de uniformes, así, evitar malos manejos; estos se generan de manera virtual.</a:t>
                      </a:r>
                    </a:p>
                    <a:p>
                      <a:pPr marL="171450" indent="-171450" algn="just">
                        <a:lnSpc>
                          <a:spcPct val="120000"/>
                        </a:lnSpc>
                        <a:buFont typeface="Arial" pitchFamily="34" charset="0"/>
                        <a:buChar char="•"/>
                      </a:pPr>
                      <a:endParaRPr lang="es-MX" sz="300" b="0" dirty="0">
                        <a:solidFill>
                          <a:schemeClr val="tx1"/>
                        </a:solidFill>
                        <a:latin typeface="Mestiza" pitchFamily="50" charset="0"/>
                      </a:endParaRPr>
                    </a:p>
                    <a:p>
                      <a:pPr marL="171450" indent="-171450" algn="just">
                        <a:lnSpc>
                          <a:spcPct val="120000"/>
                        </a:lnSpc>
                        <a:buFont typeface="Arial" pitchFamily="34" charset="0"/>
                        <a:buChar char="•"/>
                      </a:pPr>
                      <a:r>
                        <a:rPr lang="es-MX" sz="950" b="0" dirty="0">
                          <a:solidFill>
                            <a:schemeClr val="tx1"/>
                          </a:solidFill>
                          <a:latin typeface="Mestiza" pitchFamily="50" charset="0"/>
                        </a:rPr>
                        <a:t>Mantener una buena recepción y uso de los uniformes por parte de la población beneficiada por la calidad de los productos.</a:t>
                      </a:r>
                    </a:p>
                    <a:p>
                      <a:pPr marL="171450" indent="-171450" algn="just">
                        <a:lnSpc>
                          <a:spcPct val="120000"/>
                        </a:lnSpc>
                        <a:buFont typeface="Arial" pitchFamily="34" charset="0"/>
                        <a:buChar char="•"/>
                      </a:pPr>
                      <a:endParaRPr lang="es-MX" sz="300" b="0" dirty="0">
                        <a:solidFill>
                          <a:schemeClr val="tx1"/>
                        </a:solidFill>
                        <a:latin typeface="Mestiza" pitchFamily="50" charset="0"/>
                      </a:endParaRPr>
                    </a:p>
                    <a:p>
                      <a:pPr marL="171450" indent="-171450" algn="just">
                        <a:lnSpc>
                          <a:spcPct val="120000"/>
                        </a:lnSpc>
                        <a:buFont typeface="Arial" pitchFamily="34" charset="0"/>
                        <a:buChar char="•"/>
                      </a:pPr>
                      <a:r>
                        <a:rPr lang="es-MX" sz="950" b="0" dirty="0">
                          <a:solidFill>
                            <a:schemeClr val="tx1"/>
                          </a:solidFill>
                          <a:latin typeface="Mestiza" pitchFamily="50" charset="0"/>
                        </a:rPr>
                        <a:t>Conservar y actualizar continuamente la página oficial que opera desde el año 2001, en la cual, se publica una gran variedad de temas relacionados con la normatividad, existencia de proveedores, centros de canje e indicadores para el beneficiario.</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950" b="0" kern="1200" dirty="0">
                          <a:solidFill>
                            <a:schemeClr val="tx1"/>
                          </a:solidFill>
                          <a:latin typeface="Mestiza" pitchFamily="50" charset="0"/>
                          <a:ea typeface="+mn-ea"/>
                          <a:cs typeface="+mn-cs"/>
                        </a:rPr>
                        <a:t>Desfasar la información debido a que algunas metas de la MIR se establecen con datos esperados, ya que al momento de diseñarla aún no se dispone de información estadística oficializada; incluso, ni para los primeros avances de metas.  Esta situación que prevalece debido a que el año fiscal contiene semestres de dos ciclos escolares distintos (uno de fin y otro de inicio). Los centros de trabajo rinden información hasta el fin del ciclo y, posteriormente, se requiere un tiempo para procesar y generar los indicadores.</a:t>
                      </a:r>
                    </a:p>
                    <a:p>
                      <a:pPr marL="171450" indent="-171450" algn="just" defTabSz="914400" rtl="0" eaLnBrk="1" latinLnBrk="0" hangingPunct="1">
                        <a:lnSpc>
                          <a:spcPct val="120000"/>
                        </a:lnSpc>
                        <a:buFont typeface="Arial" pitchFamily="34" charset="0"/>
                        <a:buChar char="•"/>
                      </a:pPr>
                      <a:endParaRPr lang="es-MX" sz="300" b="0" kern="1200" dirty="0">
                        <a:solidFill>
                          <a:schemeClr val="tx1"/>
                        </a:solidFill>
                        <a:latin typeface="Mestiza" pitchFamily="50" charset="0"/>
                        <a:ea typeface="+mn-ea"/>
                        <a:cs typeface="+mn-cs"/>
                      </a:endParaRPr>
                    </a:p>
                    <a:p>
                      <a:pPr marL="171450" indent="-171450" algn="just" defTabSz="914400" rtl="0" eaLnBrk="1" latinLnBrk="0" hangingPunct="1">
                        <a:lnSpc>
                          <a:spcPct val="120000"/>
                        </a:lnSpc>
                        <a:buFont typeface="Arial" pitchFamily="34" charset="0"/>
                        <a:buChar char="•"/>
                      </a:pPr>
                      <a:r>
                        <a:rPr lang="es-MX" sz="950" b="0" kern="1200" dirty="0">
                          <a:solidFill>
                            <a:schemeClr val="tx1"/>
                          </a:solidFill>
                          <a:latin typeface="Mestiza" pitchFamily="50" charset="0"/>
                          <a:ea typeface="+mn-ea"/>
                          <a:cs typeface="+mn-cs"/>
                        </a:rPr>
                        <a:t>Desface entre la información que se publica en la página </a:t>
                      </a:r>
                      <a:r>
                        <a:rPr lang="es-MX" sz="950" b="0" kern="1200" dirty="0">
                          <a:solidFill>
                            <a:schemeClr val="tx1"/>
                          </a:solidFill>
                          <a:latin typeface="Mestiza" pitchFamily="50" charset="0"/>
                          <a:ea typeface="+mn-ea"/>
                          <a:cs typeface="+mn-cs"/>
                          <a:hlinkClick r:id="rId3"/>
                        </a:rPr>
                        <a:t>http://uniformesyutilesescolares.sinaloa.gob.mx</a:t>
                      </a:r>
                      <a:r>
                        <a:rPr lang="es-MX" sz="950" b="0" kern="1200" dirty="0">
                          <a:solidFill>
                            <a:schemeClr val="tx1"/>
                          </a:solidFill>
                          <a:latin typeface="Mestiza" pitchFamily="50" charset="0"/>
                          <a:ea typeface="+mn-ea"/>
                          <a:cs typeface="+mn-cs"/>
                        </a:rPr>
                        <a:t> y los datos que manejan los ejecutores del programa.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89799">
                <a:tc>
                  <a:txBody>
                    <a:bodyPr/>
                    <a:lstStyle/>
                    <a:p>
                      <a:pPr marL="0" algn="ctr" defTabSz="914400" rtl="0" eaLnBrk="1" latinLnBrk="0" hangingPunct="1"/>
                      <a:r>
                        <a:rPr lang="es-MX" sz="950" b="1" kern="1200" dirty="0">
                          <a:solidFill>
                            <a:schemeClr val="bg1"/>
                          </a:solidFill>
                          <a:effectLst>
                            <a:outerShdw blurRad="38100" dist="38100" dir="2700000" algn="tl">
                              <a:srgbClr val="000000">
                                <a:alpha val="43137"/>
                              </a:srgbClr>
                            </a:outerShdw>
                          </a:effectLst>
                          <a:latin typeface="Mestiza" pitchFamily="50" charset="0"/>
                          <a:ea typeface="+mn-ea"/>
                          <a:cs typeface="+mn-cs"/>
                        </a:rPr>
                        <a:t>Oportunidades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950" b="1" kern="1200" dirty="0">
                          <a:solidFill>
                            <a:schemeClr val="bg1"/>
                          </a:solidFill>
                          <a:effectLst>
                            <a:outerShdw blurRad="38100" dist="38100" dir="2700000" algn="tl">
                              <a:srgbClr val="000000">
                                <a:alpha val="43137"/>
                              </a:srgbClr>
                            </a:outerShdw>
                          </a:effectLst>
                          <a:latin typeface="Mestiza" pitchFamily="50" charset="0"/>
                          <a:ea typeface="+mn-ea"/>
                          <a:cs typeface="+mn-cs"/>
                        </a:rPr>
                        <a:t>Amenazas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1595299">
                <a:tc>
                  <a:txBody>
                    <a:bodyPr/>
                    <a:lstStyle/>
                    <a:p>
                      <a:pPr marL="171450" indent="-171450" algn="just">
                        <a:lnSpc>
                          <a:spcPct val="120000"/>
                        </a:lnSpc>
                        <a:buFont typeface="Arial" pitchFamily="34" charset="0"/>
                        <a:buChar char="•"/>
                      </a:pPr>
                      <a:r>
                        <a:rPr lang="es-MX" sz="950" b="0" dirty="0">
                          <a:solidFill>
                            <a:schemeClr val="tx1"/>
                          </a:solidFill>
                          <a:latin typeface="Mestiza" pitchFamily="50" charset="0"/>
                        </a:rPr>
                        <a:t>Contar con el apoyo de las figuras académicas para asegurar que los uniformes y calzado sean entregados en las zonas de alta y muy alta marginalidad.</a:t>
                      </a:r>
                      <a:endParaRPr lang="es-ES" sz="950" b="0" dirty="0">
                        <a:solidFill>
                          <a:schemeClr val="tx1"/>
                        </a:solidFill>
                        <a:latin typeface="Mestiza" pitchFamily="50"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just" defTabSz="914400" rtl="0" eaLnBrk="1" latinLnBrk="0" hangingPunct="1">
                        <a:lnSpc>
                          <a:spcPct val="120000"/>
                        </a:lnSpc>
                        <a:buFont typeface="Arial" pitchFamily="34" charset="0"/>
                        <a:buChar char="•"/>
                      </a:pPr>
                      <a:r>
                        <a:rPr lang="es-MX" sz="950" b="0" kern="1200" dirty="0">
                          <a:solidFill>
                            <a:schemeClr val="tx1"/>
                          </a:solidFill>
                          <a:latin typeface="Mestiza" pitchFamily="50" charset="0"/>
                          <a:ea typeface="+mn-ea"/>
                          <a:cs typeface="+mn-cs"/>
                        </a:rPr>
                        <a:t>Sujetos a la voluntad y decisión de los beneficiarios para obtener, usar o aplicar el bien o servicio ofrecido.</a:t>
                      </a:r>
                    </a:p>
                    <a:p>
                      <a:pPr marL="171450" lvl="0" indent="-171450" algn="just" defTabSz="914400" rtl="0" eaLnBrk="1" latinLnBrk="0" hangingPunct="1">
                        <a:lnSpc>
                          <a:spcPct val="120000"/>
                        </a:lnSpc>
                        <a:buFont typeface="Arial" pitchFamily="34" charset="0"/>
                        <a:buChar char="•"/>
                      </a:pPr>
                      <a:endParaRPr lang="es-MX" sz="30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950" b="0" kern="1200" dirty="0">
                          <a:solidFill>
                            <a:schemeClr val="tx1"/>
                          </a:solidFill>
                          <a:latin typeface="Mestiza" pitchFamily="50" charset="0"/>
                          <a:ea typeface="+mn-ea"/>
                          <a:cs typeface="+mn-cs"/>
                        </a:rPr>
                        <a:t>Desfase entre la asignación del recurso y la liberación de éste, para pagar a los proveedores, poniendo en riesgo su futura colaboración.</a:t>
                      </a:r>
                    </a:p>
                    <a:p>
                      <a:pPr marL="171450" lvl="0" indent="-171450" algn="just" defTabSz="914400" rtl="0" eaLnBrk="1" latinLnBrk="0" hangingPunct="1">
                        <a:lnSpc>
                          <a:spcPct val="120000"/>
                        </a:lnSpc>
                        <a:buFont typeface="Arial" pitchFamily="34" charset="0"/>
                        <a:buChar char="•"/>
                      </a:pPr>
                      <a:endParaRPr lang="es-MX" sz="30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950" b="0" kern="1200" dirty="0">
                          <a:solidFill>
                            <a:schemeClr val="tx1"/>
                          </a:solidFill>
                          <a:latin typeface="Mestiza" pitchFamily="50" charset="0"/>
                          <a:ea typeface="+mn-ea"/>
                          <a:cs typeface="+mn-cs"/>
                        </a:rPr>
                        <a:t>Sujetos a una gran diversidad de variables que pueden atentar o poner en riesgo el cumplimiento aceptable de los objetivos, como ha sido el incremento o decremento de la matrícula, a causa del control de natalidad, deserción por factores económicos, decesos y, en los últimos años, por la pandemia COVID-19.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10" name="28 Marcador de título">
            <a:extLst>
              <a:ext uri="{FF2B5EF4-FFF2-40B4-BE49-F238E27FC236}">
                <a16:creationId xmlns:a16="http://schemas.microsoft.com/office/drawing/2014/main" id="{728C13C2-5984-498D-8AA1-F96AE6BA8073}"/>
              </a:ext>
            </a:extLst>
          </p:cNvPr>
          <p:cNvSpPr txBox="1">
            <a:spLocks/>
          </p:cNvSpPr>
          <p:nvPr/>
        </p:nvSpPr>
        <p:spPr>
          <a:xfrm>
            <a:off x="4932040" y="692696"/>
            <a:ext cx="2232248"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Uniformes Escolares</a:t>
            </a:r>
          </a:p>
        </p:txBody>
      </p:sp>
    </p:spTree>
    <p:extLst>
      <p:ext uri="{BB962C8B-B14F-4D97-AF65-F5344CB8AC3E}">
        <p14:creationId xmlns:p14="http://schemas.microsoft.com/office/powerpoint/2010/main" val="11743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34762513-7D76-44F4-A4EB-02F5BA9AE113}" type="slidenum">
              <a:rPr lang="es-MX" smtClean="0"/>
              <a:t>6</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1008450" y="5085024"/>
            <a:ext cx="2700001"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683278" y="5036785"/>
            <a:ext cx="2020104" cy="461665"/>
          </a:xfrm>
          <a:prstGeom prst="rect">
            <a:avLst/>
          </a:prstGeom>
          <a:noFill/>
        </p:spPr>
        <p:txBody>
          <a:bodyPr wrap="non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Light" pitchFamily="50" charset="0"/>
              </a:rPr>
              <a:t>en el Ejercicio Fiscal actual</a:t>
            </a:r>
          </a:p>
        </p:txBody>
      </p:sp>
      <p:sp>
        <p:nvSpPr>
          <p:cNvPr id="20" name="19 Pentágono"/>
          <p:cNvSpPr/>
          <p:nvPr/>
        </p:nvSpPr>
        <p:spPr>
          <a:xfrm rot="5400000">
            <a:off x="-664350" y="2366257"/>
            <a:ext cx="1975692"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35496" y="1247847"/>
            <a:ext cx="576000" cy="576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2" name="21 CuadroTexto"/>
          <p:cNvSpPr txBox="1"/>
          <p:nvPr/>
        </p:nvSpPr>
        <p:spPr>
          <a:xfrm rot="16200000">
            <a:off x="-396407" y="2434558"/>
            <a:ext cx="1439818"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Light"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3604459"/>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8</a:t>
            </a:r>
          </a:p>
        </p:txBody>
      </p:sp>
      <p:sp>
        <p:nvSpPr>
          <p:cNvPr id="2" name="1 CuadroTexto"/>
          <p:cNvSpPr txBox="1"/>
          <p:nvPr/>
        </p:nvSpPr>
        <p:spPr>
          <a:xfrm>
            <a:off x="755576" y="1412776"/>
            <a:ext cx="8136904" cy="1839543"/>
          </a:xfrm>
          <a:prstGeom prst="rect">
            <a:avLst/>
          </a:prstGeom>
          <a:noFill/>
        </p:spPr>
        <p:txBody>
          <a:bodyPr wrap="square" rtlCol="0">
            <a:spAutoFit/>
          </a:bodyPr>
          <a:lstStyle/>
          <a:p>
            <a:pPr marL="171450" indent="-171450" algn="just">
              <a:lnSpc>
                <a:spcPct val="150000"/>
              </a:lnSpc>
              <a:buFont typeface="Arial" pitchFamily="34" charset="0"/>
              <a:buChar char="•"/>
            </a:pPr>
            <a:r>
              <a:rPr lang="es-MX" sz="1050" dirty="0">
                <a:latin typeface="Mestiza" pitchFamily="50" charset="0"/>
              </a:rPr>
              <a:t>Brindar a los coordinadores y operativos de los programas presupuestarios, talleres de capacitación en la Metodología del Marco Lógico, para estar aptos en el dominio de las herramientas del Presupuesto basado en Resultados y ser más conscientes de su utilidad.</a:t>
            </a:r>
          </a:p>
          <a:p>
            <a:pPr marL="171450" indent="-171450" algn="just">
              <a:lnSpc>
                <a:spcPct val="150000"/>
              </a:lnSpc>
              <a:buFont typeface="Arial" pitchFamily="34" charset="0"/>
              <a:buChar char="•"/>
            </a:pPr>
            <a:endParaRPr lang="es-MX" sz="700" dirty="0">
              <a:latin typeface="Mestiza" pitchFamily="50" charset="0"/>
            </a:endParaRPr>
          </a:p>
          <a:p>
            <a:pPr marL="171450" indent="-171450" algn="just">
              <a:lnSpc>
                <a:spcPct val="150000"/>
              </a:lnSpc>
              <a:buFont typeface="Arial" pitchFamily="34" charset="0"/>
              <a:buChar char="•"/>
            </a:pPr>
            <a:r>
              <a:rPr lang="es-MX" sz="1050" dirty="0">
                <a:latin typeface="Mestiza" pitchFamily="50" charset="0"/>
              </a:rPr>
              <a:t>Homologar desde Gobierno, los protocolos o normatividad para el llenado de los formatos que rinden información sobre metas, de avances de metas, indicadores, etc., a cargo de diferentes áreas o departamentos.</a:t>
            </a:r>
          </a:p>
          <a:p>
            <a:pPr marL="171450" indent="-171450" algn="just">
              <a:lnSpc>
                <a:spcPct val="150000"/>
              </a:lnSpc>
              <a:buFont typeface="Arial" pitchFamily="34" charset="0"/>
              <a:buChar char="•"/>
            </a:pPr>
            <a:endParaRPr lang="es-MX" sz="700" dirty="0">
              <a:latin typeface="Mestiza" pitchFamily="50" charset="0"/>
            </a:endParaRPr>
          </a:p>
          <a:p>
            <a:pPr marL="171450" indent="-171450" algn="just">
              <a:lnSpc>
                <a:spcPct val="150000"/>
              </a:lnSpc>
              <a:buFont typeface="Arial" pitchFamily="34" charset="0"/>
              <a:buChar char="•"/>
            </a:pPr>
            <a:r>
              <a:rPr lang="es-MX" sz="1050" dirty="0">
                <a:latin typeface="Mestiza" pitchFamily="50" charset="0"/>
              </a:rPr>
              <a:t>Desplegar institucionalmente mecanismos dirigidos al procesamiento expedito y oportuno de la información estadística.</a:t>
            </a:r>
          </a:p>
        </p:txBody>
      </p:sp>
      <p:sp>
        <p:nvSpPr>
          <p:cNvPr id="11" name="1 CuadroTexto">
            <a:extLst>
              <a:ext uri="{FF2B5EF4-FFF2-40B4-BE49-F238E27FC236}">
                <a16:creationId xmlns:a16="http://schemas.microsoft.com/office/drawing/2014/main" id="{C521956B-E868-466B-B183-C39F30F8235B}"/>
              </a:ext>
            </a:extLst>
          </p:cNvPr>
          <p:cNvSpPr txBox="1"/>
          <p:nvPr/>
        </p:nvSpPr>
        <p:spPr>
          <a:xfrm>
            <a:off x="755576" y="3791873"/>
            <a:ext cx="8136904" cy="789255"/>
          </a:xfrm>
          <a:prstGeom prst="rect">
            <a:avLst/>
          </a:prstGeom>
          <a:noFill/>
        </p:spPr>
        <p:txBody>
          <a:bodyPr wrap="square" rtlCol="0">
            <a:spAutoFit/>
          </a:bodyPr>
          <a:lstStyle/>
          <a:p>
            <a:pPr marL="171450" indent="-171450" algn="just">
              <a:lnSpc>
                <a:spcPct val="150000"/>
              </a:lnSpc>
              <a:buFont typeface="Arial" pitchFamily="34" charset="0"/>
              <a:buChar char="•"/>
            </a:pPr>
            <a:r>
              <a:rPr lang="es-MX" sz="1050" dirty="0">
                <a:latin typeface="Mestiza" pitchFamily="50" charset="0"/>
              </a:rPr>
              <a:t>Actualmente el programa cuenta con un considerable avance en la dotación de los uniformes escolares y calzado deportivo, se han entregado un 80.4% de uniformes escolares con respecto a los 1,019,614 estimados; y los niños de preescolar ya cuentan con el 44.7% de calzado deportivo, de los 93,278 estimados. </a:t>
            </a:r>
          </a:p>
        </p:txBody>
      </p:sp>
      <p:sp>
        <p:nvSpPr>
          <p:cNvPr id="12" name="28 Marcador de título">
            <a:extLst>
              <a:ext uri="{FF2B5EF4-FFF2-40B4-BE49-F238E27FC236}">
                <a16:creationId xmlns:a16="http://schemas.microsoft.com/office/drawing/2014/main" id="{B9E28389-758C-4324-9274-677290EF49EB}"/>
              </a:ext>
            </a:extLst>
          </p:cNvPr>
          <p:cNvSpPr txBox="1">
            <a:spLocks/>
          </p:cNvSpPr>
          <p:nvPr/>
        </p:nvSpPr>
        <p:spPr>
          <a:xfrm>
            <a:off x="4932040" y="692696"/>
            <a:ext cx="2232248"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Uniformes Escolares</a:t>
            </a:r>
          </a:p>
        </p:txBody>
      </p:sp>
    </p:spTree>
    <p:extLst>
      <p:ext uri="{BB962C8B-B14F-4D97-AF65-F5344CB8AC3E}">
        <p14:creationId xmlns:p14="http://schemas.microsoft.com/office/powerpoint/2010/main" val="3113330947"/>
      </p:ext>
    </p:extLst>
  </p:cSld>
  <p:clrMapOvr>
    <a:masterClrMapping/>
  </p:clrMapOvr>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2994</TotalTime>
  <Words>1360</Words>
  <Application>Microsoft Office PowerPoint</Application>
  <PresentationFormat>Presentación en pantalla (4:3)</PresentationFormat>
  <Paragraphs>128</Paragraphs>
  <Slides>6</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6</vt:i4>
      </vt:variant>
    </vt:vector>
  </HeadingPairs>
  <TitlesOfParts>
    <vt:vector size="13" baseType="lpstr">
      <vt:lpstr>Arial</vt:lpstr>
      <vt:lpstr>Calibri</vt:lpstr>
      <vt:lpstr>Light</vt:lpstr>
      <vt:lpstr>Mestiza</vt:lpstr>
      <vt:lpstr>Montserrat Ultra Light</vt:lpstr>
      <vt:lpstr>Wingdings</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Asistencia Alimentaria (Despensas y Desayunos Escolares)</dc:title>
  <dc:creator>CLSinaloa</dc:creator>
  <cp:lastModifiedBy>Evaluacion</cp:lastModifiedBy>
  <cp:revision>106</cp:revision>
  <dcterms:created xsi:type="dcterms:W3CDTF">2020-02-21T23:32:07Z</dcterms:created>
  <dcterms:modified xsi:type="dcterms:W3CDTF">2022-06-27T19:03:52Z</dcterms:modified>
</cp:coreProperties>
</file>